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0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Commercial</c:v>
                </c:pt>
              </c:strCache>
            </c:strRef>
          </c:tx>
          <c:spPr>
            <a:solidFill>
              <a:srgbClr val="47765C"/>
            </a:solidFill>
          </c:spPr>
          <c:cat>
            <c:strRef>
              <c:f>Sheet1!$A$2:$A$4</c:f>
              <c:strCache>
                <c:ptCount val="3"/>
                <c:pt idx="0">
                  <c:v>Accelerated</c:v>
                </c:pt>
                <c:pt idx="1">
                  <c:v>Balanced</c:v>
                </c:pt>
                <c:pt idx="2">
                  <c:v>Future-Proof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69.9</c:v>
                </c:pt>
                <c:pt idx="1">
                  <c:v>74.9</c:v>
                </c:pt>
                <c:pt idx="2">
                  <c:v>63.0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Public value</c:v>
                </c:pt>
              </c:strCache>
            </c:strRef>
          </c:tx>
          <c:spPr>
            <a:solidFill>
              <a:srgbClr val="C7A14A"/>
            </a:solidFill>
          </c:spPr>
          <c:cat>
            <c:strRef>
              <c:f>Sheet1!$A$2:$A$4</c:f>
              <c:strCache>
                <c:ptCount val="3"/>
                <c:pt idx="0">
                  <c:v>Accelerated</c:v>
                </c:pt>
                <c:pt idx="1">
                  <c:v>Balanced</c:v>
                </c:pt>
                <c:pt idx="2">
                  <c:v>Future-Proof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82.2</c:v>
                </c:pt>
                <c:pt idx="1">
                  <c:v>73.7</c:v>
                </c:pt>
                <c:pt idx="2">
                  <c:v>66.1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Resilience</c:v>
                </c:pt>
              </c:strCache>
            </c:strRef>
          </c:tx>
          <c:spPr>
            <a:solidFill>
              <a:srgbClr val="71806B"/>
            </a:solidFill>
          </c:spPr>
          <c:cat>
            <c:strRef>
              <c:f>Sheet1!$A$2:$A$4</c:f>
              <c:strCache>
                <c:ptCount val="3"/>
                <c:pt idx="0">
                  <c:v>Accelerated</c:v>
                </c:pt>
                <c:pt idx="1">
                  <c:v>Balanced</c:v>
                </c:pt>
                <c:pt idx="2">
                  <c:v>Future-Proof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58.2</c:v>
                </c:pt>
                <c:pt idx="1">
                  <c:v>72.3</c:v>
                </c:pt>
                <c:pt idx="2">
                  <c:v>82.1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300"/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ax val="100.0"/>
          <c:min val="0.0"/>
        </c:scaling>
        <c:delete val="0"/>
        <c:axPos val="l"/>
        <c:majorGridlines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</a:p>
        </c:txPr>
        <c:crossAx val="-2068027336"/>
        <c:crosses val="autoZero"/>
      </c:valAx>
    </c:plotArea>
    <c:legend>
      <c:legendPos val="b"/>
      <c:txPr>
        <a:bodyPr/>
        <a:lstStyle/>
        <a:p>
          <a:pPr>
            <a:defRPr sz="1300"/>
          </a:pPr>
        </a:p>
      </c:txPr>
    </c:legend>
    <c:dispBlanksAs val="gap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Author-created portfolio case study.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Guyana Ministry of Natural Resources local-content update, 2026</a:t>
            </a:r>
          </a:p>
          <a:p>
            <a:r>
              <a:t>Capability ladder is author-designed.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Implementation roadmap is author-designed.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Guyana Budget 2026</a:t>
            </a:r>
          </a:p>
          <a:p>
            <a:r>
              <a:t>Guyana EITI publications</a:t>
            </a:r>
          </a:p>
          <a:p>
            <a:r>
              <a:t>Governance model is author-designed.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Control framework and escalation cadence are author-designed.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IMF 2025 Article IV</a:t>
            </a:r>
          </a:p>
          <a:p>
            <a:r>
              <a:t>World Bank Guyana overview</a:t>
            </a:r>
          </a:p>
          <a:p>
            <a:r>
              <a:t>Guyana Budget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Author reflection.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Bank of Guyana, Annual Report 2025</a:t>
            </a:r>
          </a:p>
          <a:p>
            <a:r>
              <a:t>Ministry of Finance, Budget Speech 2026</a:t>
            </a:r>
          </a:p>
          <a:p>
            <a:r>
              <a:t>IMF, Guyana 2025 Article IV Consultation</a:t>
            </a:r>
          </a:p>
          <a:p>
            <a:r>
              <a:t>World Bank, Guyana country overview</a:t>
            </a:r>
          </a:p>
          <a:p>
            <a:r>
              <a:t>World Bank, Guyana data profile</a:t>
            </a:r>
          </a:p>
          <a:p>
            <a:r>
              <a:t>Guyana Ministry of Natural Resources, local content update (2026)</a:t>
            </a:r>
          </a:p>
          <a:p>
            <a:r>
              <a:t>ExxonMobil, Yellowtail startup update (2025)</a:t>
            </a:r>
          </a:p>
          <a:p>
            <a:r>
              <a:t>Guyana EITI, publications and data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Bank of Guyana Annual Report 2025</a:t>
            </a:r>
          </a:p>
          <a:p>
            <a:r>
              <a:t>Guyana Budget 2026</a:t>
            </a:r>
          </a:p>
          <a:p>
            <a:r>
              <a:t>IMF 2025 Article IV</a:t>
            </a:r>
          </a:p>
          <a:p>
            <a:r>
              <a:t>World Bank Guyana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Bank of Guyana Annual Report 2025</a:t>
            </a:r>
          </a:p>
          <a:p>
            <a:r>
              <a:t>Guyana Budget 2026</a:t>
            </a:r>
          </a:p>
          <a:p>
            <a:r>
              <a:t>ExxonMobil Yellowtail startup update, 2025</a:t>
            </a:r>
          </a:p>
          <a:p>
            <a:r>
              <a:t>World Bank Guyana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Author framework informed by IMF 2025 Article IV and Guyana Budget 2026.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Guyana Budget 2026</a:t>
            </a:r>
          </a:p>
          <a:p>
            <a:r>
              <a:t>Guyana Ministry of Natural Resources local-content update, 2026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All allocation percentages are author-designed scenario assumptions.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Guyana Budget 2026 NRF projection path</a:t>
            </a:r>
          </a:p>
          <a:p>
            <a:r>
              <a:t>Scenario factors and weights are author-designed.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Scores are calculated in the companion workbook from author-designed coefficients.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Guyana Budget 2026 NRF projections</a:t>
            </a:r>
          </a:p>
          <a:p>
            <a:r>
              <a:t>Downside factor and trigger thresholds are author-designed.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Relationship Id="rId3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6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58368" y="566928"/>
            <a:ext cx="493776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100" b="1" i="0">
                <a:solidFill>
                  <a:srgbClr val="C7A14A"/>
                </a:solidFill>
                <a:latin typeface="Arial"/>
              </a:rPr>
              <a:t>INDEPENDENT PORTFOLIO CASE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8368" y="1353312"/>
            <a:ext cx="9875520" cy="1417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5000" b="1" i="0">
                <a:solidFill>
                  <a:srgbClr val="F2EFE7"/>
                </a:solidFill>
                <a:latin typeface="Arial"/>
              </a:rPr>
              <a:t>Guyana’s Resource-Led</a:t>
            </a:r>
            <a:br/>
            <a:r>
              <a:rPr sz="5000" b="1" i="0">
                <a:solidFill>
                  <a:srgbClr val="F2EFE7"/>
                </a:solidFill>
                <a:latin typeface="Arial"/>
              </a:rPr>
              <a:t>Economic Transformation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2999232"/>
            <a:ext cx="9601200" cy="34747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900" b="0" i="1">
                <a:solidFill>
                  <a:srgbClr val="DDE5DA"/>
                </a:solidFill>
                <a:latin typeface="Arial"/>
              </a:rPr>
              <a:t>Commercial opportunity • Public value • Long-term resilience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4645152"/>
            <a:ext cx="365760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900" b="1" i="0">
                <a:solidFill>
                  <a:srgbClr val="F2EFE7"/>
                </a:solidFill>
                <a:latin typeface="Arial"/>
              </a:rPr>
              <a:t>Vishvanath Naik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5074920"/>
            <a:ext cx="6400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DDE5DA"/>
                </a:solidFill>
                <a:latin typeface="Arial"/>
              </a:rPr>
              <a:t>Energy strategy | Program management | Economic development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596128"/>
            <a:ext cx="365760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200" b="0" i="0">
                <a:solidFill>
                  <a:srgbClr val="C7A14A"/>
                </a:solidFill>
                <a:latin typeface="Arial"/>
              </a:rPr>
              <a:t>Data current to 24 July 2026</a:t>
            </a:r>
          </a:p>
        </p:txBody>
      </p:sp>
      <p:sp>
        <p:nvSpPr>
          <p:cNvPr id="8" name="Oval 7"/>
          <p:cNvSpPr/>
          <p:nvPr/>
        </p:nvSpPr>
        <p:spPr>
          <a:xfrm>
            <a:off x="9966960" y="1051560"/>
            <a:ext cx="640080" cy="640080"/>
          </a:xfrm>
          <a:prstGeom prst="ellipse">
            <a:avLst/>
          </a:prstGeom>
          <a:solidFill>
            <a:srgbClr val="315C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0972800" y="1810512"/>
            <a:ext cx="256032" cy="256032"/>
          </a:xfrm>
          <a:prstGeom prst="ellipse">
            <a:avLst/>
          </a:prstGeom>
          <a:solidFill>
            <a:srgbClr val="315C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0287000" y="4956048"/>
            <a:ext cx="420624" cy="420624"/>
          </a:xfrm>
          <a:prstGeom prst="ellipse">
            <a:avLst/>
          </a:prstGeom>
          <a:solidFill>
            <a:srgbClr val="315C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DDE5DA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DDE5DA"/>
                </a:solidFill>
                <a:latin typeface="Arial"/>
              </a:rPr>
              <a:t>Public-source, scenario-based analysis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F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LOCAL 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Turn local capability into export strength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2532888" y="3063240"/>
            <a:ext cx="292608" cy="0"/>
          </a:xfrm>
          <a:prstGeom prst="line">
            <a:avLst/>
          </a:prstGeom>
          <a:ln>
            <a:solidFill>
              <a:srgbClr val="7180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66928" y="2121408"/>
            <a:ext cx="1965960" cy="1965960"/>
          </a:xfrm>
          <a:prstGeom prst="roundRect">
            <a:avLst/>
          </a:prstGeom>
          <a:solidFill>
            <a:srgbClr val="47765C"/>
          </a:solidFill>
          <a:ln w="12700">
            <a:solidFill>
              <a:srgbClr val="F2EF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13232" y="2359152"/>
            <a:ext cx="384048" cy="29260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200" b="1" i="0">
                <a:solidFill>
                  <a:srgbClr val="C7A14A"/>
                </a:solidFill>
                <a:latin typeface="Arial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414016"/>
            <a:ext cx="1234440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F2EFE7"/>
                </a:solidFill>
                <a:latin typeface="Arial"/>
              </a:rPr>
              <a:t>REGISTER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8096" y="3035808"/>
            <a:ext cx="1554480" cy="47548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DDE5DA"/>
                </a:solidFill>
                <a:latin typeface="Arial"/>
              </a:rPr>
              <a:t>Visible and eligible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4846320" y="3063240"/>
            <a:ext cx="292608" cy="0"/>
          </a:xfrm>
          <a:prstGeom prst="line">
            <a:avLst/>
          </a:prstGeom>
          <a:ln>
            <a:solidFill>
              <a:srgbClr val="7180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880360" y="2121408"/>
            <a:ext cx="1965960" cy="1965960"/>
          </a:xfrm>
          <a:prstGeom prst="roundRect">
            <a:avLst/>
          </a:prstGeom>
          <a:solidFill>
            <a:srgbClr val="47765C"/>
          </a:solidFill>
          <a:ln w="12700">
            <a:solidFill>
              <a:srgbClr val="F2EF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26664" y="2359152"/>
            <a:ext cx="384048" cy="29260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200" b="1" i="0">
                <a:solidFill>
                  <a:srgbClr val="C7A14A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10712" y="2414016"/>
            <a:ext cx="1234440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F2EFE7"/>
                </a:solidFill>
                <a:latin typeface="Arial"/>
              </a:rPr>
              <a:t>DELIVER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81528" y="3035808"/>
            <a:ext cx="1554480" cy="47548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DDE5DA"/>
                </a:solidFill>
                <a:latin typeface="Arial"/>
              </a:rPr>
              <a:t>Reliable local execution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7159752" y="3063240"/>
            <a:ext cx="292608" cy="0"/>
          </a:xfrm>
          <a:prstGeom prst="line">
            <a:avLst/>
          </a:prstGeom>
          <a:ln>
            <a:solidFill>
              <a:srgbClr val="7180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14"/>
          <p:cNvSpPr/>
          <p:nvPr/>
        </p:nvSpPr>
        <p:spPr>
          <a:xfrm>
            <a:off x="5193792" y="2121408"/>
            <a:ext cx="1965960" cy="1965960"/>
          </a:xfrm>
          <a:prstGeom prst="roundRect">
            <a:avLst/>
          </a:prstGeom>
          <a:solidFill>
            <a:srgbClr val="47765C"/>
          </a:solidFill>
          <a:ln w="12700">
            <a:solidFill>
              <a:srgbClr val="F2EF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40096" y="2359152"/>
            <a:ext cx="384048" cy="29260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200" b="1" i="0">
                <a:solidFill>
                  <a:srgbClr val="C7A14A"/>
                </a:solidFill>
                <a:latin typeface="Arial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724144" y="2414016"/>
            <a:ext cx="1234440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F2EFE7"/>
                </a:solidFill>
                <a:latin typeface="Arial"/>
              </a:rPr>
              <a:t>UPGRADE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94959" y="3035808"/>
            <a:ext cx="1554480" cy="47548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DDE5DA"/>
                </a:solidFill>
                <a:latin typeface="Arial"/>
              </a:rPr>
              <a:t>Quality and management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9473184" y="3063240"/>
            <a:ext cx="292608" cy="0"/>
          </a:xfrm>
          <a:prstGeom prst="line">
            <a:avLst/>
          </a:prstGeom>
          <a:ln>
            <a:solidFill>
              <a:srgbClr val="7180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7507223" y="2121408"/>
            <a:ext cx="1965960" cy="1965960"/>
          </a:xfrm>
          <a:prstGeom prst="roundRect">
            <a:avLst/>
          </a:prstGeom>
          <a:solidFill>
            <a:srgbClr val="315C46"/>
          </a:solidFill>
          <a:ln w="12700">
            <a:solidFill>
              <a:srgbClr val="F2EF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653527" y="2359152"/>
            <a:ext cx="384048" cy="29260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200" b="1" i="0">
                <a:solidFill>
                  <a:srgbClr val="C7A14A"/>
                </a:solidFill>
                <a:latin typeface="Arial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037575" y="2414016"/>
            <a:ext cx="1234440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F2EFE7"/>
                </a:solidFill>
                <a:latin typeface="Arial"/>
              </a:rPr>
              <a:t>INNOVATE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708392" y="3035808"/>
            <a:ext cx="1554480" cy="47548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DDE5DA"/>
                </a:solidFill>
                <a:latin typeface="Arial"/>
              </a:rPr>
              <a:t>Higher-value technical work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20655" y="2121408"/>
            <a:ext cx="1965960" cy="1965960"/>
          </a:xfrm>
          <a:prstGeom prst="roundRect">
            <a:avLst/>
          </a:prstGeom>
          <a:solidFill>
            <a:srgbClr val="315C46"/>
          </a:solidFill>
          <a:ln w="12700">
            <a:solidFill>
              <a:srgbClr val="F2EF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966959" y="2359152"/>
            <a:ext cx="384048" cy="29260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200" b="1" i="0">
                <a:solidFill>
                  <a:srgbClr val="C7A14A"/>
                </a:solidFill>
                <a:latin typeface="Arial"/>
              </a:rPr>
              <a:t>5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351007" y="2414016"/>
            <a:ext cx="1234440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F2EFE7"/>
                </a:solidFill>
                <a:latin typeface="Arial"/>
              </a:rPr>
              <a:t>EXPORT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0021824" y="3035808"/>
            <a:ext cx="1554480" cy="47548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DDE5DA"/>
                </a:solidFill>
                <a:latin typeface="Arial"/>
              </a:rPr>
              <a:t>Regional competitiveness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85800" y="4736592"/>
            <a:ext cx="10808208" cy="8229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41832" y="4974336"/>
            <a:ext cx="10287000" cy="34747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1" i="0">
                <a:solidFill>
                  <a:srgbClr val="315C46"/>
                </a:solidFill>
                <a:latin typeface="Arial"/>
              </a:rPr>
              <a:t>Measure certification depth, wages, local management, export revenue, productivity, and supplier survival—not participation alone.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MNR local-content context; author capability framework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PROGRAM DESIGN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A phased roadmap turns strategy into delivery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1481328"/>
            <a:ext cx="3401568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315C46"/>
                </a:solidFill>
                <a:latin typeface="Arial"/>
              </a:rPr>
              <a:t>2026 | FOUNDATION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965960"/>
            <a:ext cx="3401568" cy="45720"/>
          </a:xfrm>
          <a:prstGeom prst="rect">
            <a:avLst/>
          </a:prstGeom>
          <a:solidFill>
            <a:srgbClr val="C7A1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2395728"/>
            <a:ext cx="3163824" cy="224028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Map supplier, skills, and asset gaps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Apply investment stage gates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Publish the scorecard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434840" y="1481328"/>
            <a:ext cx="3401568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315C46"/>
                </a:solidFill>
                <a:latin typeface="Arial"/>
              </a:rPr>
              <a:t>2027 | SCALE</a:t>
            </a:r>
          </a:p>
        </p:txBody>
      </p:sp>
      <p:sp>
        <p:nvSpPr>
          <p:cNvPr id="8" name="Rectangle 7"/>
          <p:cNvSpPr/>
          <p:nvPr/>
        </p:nvSpPr>
        <p:spPr>
          <a:xfrm>
            <a:off x="4434840" y="1965960"/>
            <a:ext cx="3401568" cy="45720"/>
          </a:xfrm>
          <a:prstGeom prst="rect">
            <a:avLst/>
          </a:prstGeom>
          <a:solidFill>
            <a:srgbClr val="C7A1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44568" y="2395728"/>
            <a:ext cx="3163824" cy="224028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Expand standards, finance, and training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Execute priority resilient assets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Track benefits and bottlenecks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0" y="1481328"/>
            <a:ext cx="3401568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315C46"/>
                </a:solidFill>
                <a:latin typeface="Arial"/>
              </a:rPr>
              <a:t>2028–30 | INSTITUTIONALIZE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229600" y="1965960"/>
            <a:ext cx="3401568" cy="45720"/>
          </a:xfrm>
          <a:prstGeom prst="rect">
            <a:avLst/>
          </a:prstGeom>
          <a:solidFill>
            <a:srgbClr val="C7A1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39327" y="2395728"/>
            <a:ext cx="3163824" cy="224028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Grow regional export capability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Build local technical leadership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Adapt the portfolio using outcomes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5074920"/>
            <a:ext cx="10808208" cy="621792"/>
          </a:xfrm>
          <a:prstGeom prst="roundRect">
            <a:avLst/>
          </a:prstGeom>
          <a:solidFill>
            <a:srgbClr val="E7EC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5138928"/>
            <a:ext cx="10332720" cy="42062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1" i="0">
                <a:solidFill>
                  <a:srgbClr val="315C46"/>
                </a:solidFill>
                <a:latin typeface="Arial"/>
              </a:rPr>
              <a:t>Five workstreams run throughout: commercial platform • people • public investment • climate • institutions and data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Companion workbook contains owners, KPIs, and gates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GOVERNANCE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One portfolio office should connect the system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" y="1307592"/>
            <a:ext cx="10927080" cy="630936"/>
          </a:xfrm>
          <a:prstGeom prst="roundRect">
            <a:avLst/>
          </a:prstGeom>
          <a:solidFill>
            <a:srgbClr val="E7EC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1481328"/>
            <a:ext cx="32004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Transformation Council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24528" y="1490472"/>
            <a:ext cx="1874519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ACCOUNTABLE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19088" y="1481328"/>
            <a:ext cx="466344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Sets outcomes and trade-offs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41248" y="2231136"/>
            <a:ext cx="32004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Portfolio Delivery Office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24528" y="2240280"/>
            <a:ext cx="1874519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RESPONSIBLE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19088" y="2231136"/>
            <a:ext cx="466344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Runs gates and benefits tracking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" y="2807208"/>
            <a:ext cx="10927080" cy="630936"/>
          </a:xfrm>
          <a:prstGeom prst="roundRect">
            <a:avLst/>
          </a:prstGeom>
          <a:solidFill>
            <a:srgbClr val="E7EC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2980944"/>
            <a:ext cx="32004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Finance / NRF governance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24528" y="2990088"/>
            <a:ext cx="1874519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RESPONSIBLE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9088" y="2980944"/>
            <a:ext cx="466344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Updates fiscal path and buffers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41248" y="3730752"/>
            <a:ext cx="32004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Sector ministries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224528" y="3739896"/>
            <a:ext cx="1874519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RESPONSIBLE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19088" y="3730752"/>
            <a:ext cx="466344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Deliver services and maintain assets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" y="4306824"/>
            <a:ext cx="10927080" cy="630936"/>
          </a:xfrm>
          <a:prstGeom prst="roundRect">
            <a:avLst/>
          </a:prstGeom>
          <a:solidFill>
            <a:srgbClr val="E7EC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41248" y="4480560"/>
            <a:ext cx="32004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Private sector / communities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24528" y="4489704"/>
            <a:ext cx="1874519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CONSULTED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19088" y="4480560"/>
            <a:ext cx="466344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Surface needs and feedback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1248" y="5230368"/>
            <a:ext cx="32004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Audit / EITI / civil society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24528" y="5239512"/>
            <a:ext cx="1874519" cy="23774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ASSURANCE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19088" y="5230368"/>
            <a:ext cx="466344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Independently test transparency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governance design informed by NRF and EITI architecture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F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CONTROL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Six controls show whether conversion is working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" y="1307592"/>
            <a:ext cx="10927080" cy="630936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D3DAD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1490472"/>
            <a:ext cx="1572768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315C46"/>
                </a:solidFill>
                <a:latin typeface="Arial"/>
              </a:rPr>
              <a:t>FISCAL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51760" y="1472184"/>
            <a:ext cx="63550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NRF balance versus downside floor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6920" y="1490472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667068"/>
                </a:solidFill>
                <a:latin typeface="Arial"/>
              </a:rPr>
              <a:t>Quarterly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" y="2057400"/>
            <a:ext cx="10927080" cy="63093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DAD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240280"/>
            <a:ext cx="1572768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315C46"/>
                </a:solidFill>
                <a:latin typeface="Arial"/>
              </a:rPr>
              <a:t>DELIVERY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51760" y="2221992"/>
            <a:ext cx="63550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Projects passing readiness gates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46920" y="2240280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667068"/>
                </a:solidFill>
                <a:latin typeface="Arial"/>
              </a:rPr>
              <a:t>Quarterly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" y="2807208"/>
            <a:ext cx="10927080" cy="630936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D3DAD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90088"/>
            <a:ext cx="1572768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315C46"/>
                </a:solidFill>
                <a:latin typeface="Arial"/>
              </a:rPr>
              <a:t>COMMERCIAL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651760" y="2971800"/>
            <a:ext cx="63550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Non-oil exports and supplier upgrades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6920" y="2990088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667068"/>
                </a:solidFill>
                <a:latin typeface="Arial"/>
              </a:rPr>
              <a:t>Semiannual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" y="3557015"/>
            <a:ext cx="10927080" cy="63093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DAD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3739896"/>
            <a:ext cx="1572768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315C46"/>
                </a:solidFill>
                <a:latin typeface="Arial"/>
              </a:rPr>
              <a:t>PEOPLE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51760" y="3721607"/>
            <a:ext cx="63550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Employment, wages, and local leadership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646920" y="3739896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667068"/>
                </a:solidFill>
                <a:latin typeface="Arial"/>
              </a:rPr>
              <a:t>Semiannual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" y="4306824"/>
            <a:ext cx="10927080" cy="630936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D3DAD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" y="4489704"/>
            <a:ext cx="1572768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315C46"/>
                </a:solidFill>
                <a:latin typeface="Arial"/>
              </a:rPr>
              <a:t>PUBLIC VALUE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51760" y="4471416"/>
            <a:ext cx="63550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Service access and outcome improvement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46920" y="4489704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667068"/>
                </a:solidFill>
                <a:latin typeface="Arial"/>
              </a:rPr>
              <a:t>Annual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" y="5056631"/>
            <a:ext cx="10927080" cy="63093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3DAD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" y="5239512"/>
            <a:ext cx="1572768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1" i="0">
                <a:solidFill>
                  <a:srgbClr val="315C46"/>
                </a:solidFill>
                <a:latin typeface="Arial"/>
              </a:rPr>
              <a:t>RESILIENCE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51760" y="5221223"/>
            <a:ext cx="63550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Protection, maintenance, disclosure, audit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46920" y="5239512"/>
            <a:ext cx="132588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667068"/>
                </a:solidFill>
                <a:latin typeface="Arial"/>
              </a:rPr>
              <a:t>Annual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control framework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RISK REGISTER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The key risks must be managed as a portfolio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" y="1307592"/>
            <a:ext cx="10927080" cy="630936"/>
          </a:xfrm>
          <a:prstGeom prst="roundRect">
            <a:avLst/>
          </a:prstGeom>
          <a:solidFill>
            <a:srgbClr val="F4E7DE"/>
          </a:solidFill>
          <a:ln w="1270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41248" y="1481328"/>
            <a:ext cx="292608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Oil-price downside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77639" y="1490472"/>
            <a:ext cx="123444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A85B3A"/>
                </a:solidFill>
                <a:latin typeface="Arial"/>
              </a:rPr>
              <a:t>HIGH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532120" y="1472184"/>
            <a:ext cx="55321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Preserve buffers and stage commitments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" y="2057400"/>
            <a:ext cx="10927080" cy="630936"/>
          </a:xfrm>
          <a:prstGeom prst="roundRect">
            <a:avLst/>
          </a:prstGeom>
          <a:solidFill>
            <a:srgbClr val="F4E7DE"/>
          </a:solidFill>
          <a:ln w="1270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231136"/>
            <a:ext cx="292608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Execution and inflation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77639" y="2240280"/>
            <a:ext cx="123444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A85B3A"/>
                </a:solidFill>
                <a:latin typeface="Arial"/>
              </a:rPr>
              <a:t>HIGH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32120" y="2221992"/>
            <a:ext cx="55321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Use readiness gates and independent estimates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21792" y="2807208"/>
            <a:ext cx="10927080" cy="630936"/>
          </a:xfrm>
          <a:prstGeom prst="roundRect">
            <a:avLst/>
          </a:prstGeom>
          <a:solidFill>
            <a:srgbClr val="F4E7DE"/>
          </a:solidFill>
          <a:ln w="1270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1248" y="2980944"/>
            <a:ext cx="292608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Weak competitiveness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77639" y="2990088"/>
            <a:ext cx="123444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A85B3A"/>
                </a:solidFill>
                <a:latin typeface="Arial"/>
              </a:rPr>
              <a:t>HIGH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532120" y="2971800"/>
            <a:ext cx="55321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Track exports and productivity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21792" y="3557015"/>
            <a:ext cx="10927080" cy="630936"/>
          </a:xfrm>
          <a:prstGeom prst="roundRect">
            <a:avLst/>
          </a:prstGeom>
          <a:solidFill>
            <a:srgbClr val="F4E7DE"/>
          </a:solidFill>
          <a:ln w="1270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41248" y="3730752"/>
            <a:ext cx="292608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Climate disruption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77639" y="3739896"/>
            <a:ext cx="123444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A85B3A"/>
                </a:solidFill>
                <a:latin typeface="Arial"/>
              </a:rPr>
              <a:t>HIGH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32120" y="3721607"/>
            <a:ext cx="55321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Fund resilient design and maintenance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21792" y="4306824"/>
            <a:ext cx="10927080" cy="630936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1248" y="4480560"/>
            <a:ext cx="292608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Governance gaps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77639" y="4489704"/>
            <a:ext cx="123444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MED–HIGH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532120" y="4471416"/>
            <a:ext cx="55321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Publish scorecards and close audit actions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21792" y="5056631"/>
            <a:ext cx="10927080" cy="630936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D8D2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41248" y="5230368"/>
            <a:ext cx="292608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172019"/>
                </a:solidFill>
                <a:latin typeface="Arial"/>
              </a:rPr>
              <a:t>Skills bottlenecks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977639" y="5239512"/>
            <a:ext cx="123444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315C46"/>
                </a:solidFill>
                <a:latin typeface="Arial"/>
              </a:rPr>
              <a:t>MEDIUM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532120" y="5221223"/>
            <a:ext cx="55321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Forecast skills and transfer knowledge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IMF, World Bank, Budget 2026, and author analysis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1161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PORTFOLIO SIGNAL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F2EFE7"/>
                </a:solidFill>
                <a:latin typeface="Arial"/>
              </a:rPr>
              <a:t>This project connects strategy with execution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389888"/>
            <a:ext cx="5029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C7A14A"/>
                </a:solidFill>
                <a:latin typeface="Arial"/>
              </a:rPr>
              <a:t>01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17320" y="1380744"/>
            <a:ext cx="27432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F2EFE7"/>
                </a:solidFill>
                <a:latin typeface="Arial"/>
              </a:rPr>
              <a:t>ENERGY AND MARKETS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89120" y="1344168"/>
            <a:ext cx="690372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DDE5DA"/>
                </a:solidFill>
                <a:latin typeface="Arial"/>
              </a:rPr>
              <a:t>Interprets capacity, revenues, and commercial spillovers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2221991"/>
            <a:ext cx="5029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C7A14A"/>
                </a:solidFill>
                <a:latin typeface="Arial"/>
              </a:rPr>
              <a:t>02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17320" y="2212848"/>
            <a:ext cx="27432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F2EFE7"/>
                </a:solidFill>
                <a:latin typeface="Arial"/>
              </a:rPr>
              <a:t>PROGRAM MANAGEMENT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2176272"/>
            <a:ext cx="690372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DDE5DA"/>
                </a:solidFill>
                <a:latin typeface="Arial"/>
              </a:rPr>
              <a:t>Creates workstreams, gates, KPIs, and escalation rules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3232" y="3054096"/>
            <a:ext cx="5029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C7A14A"/>
                </a:solidFill>
                <a:latin typeface="Arial"/>
              </a:rPr>
              <a:t>03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17320" y="3044952"/>
            <a:ext cx="27432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F2EFE7"/>
                </a:solidFill>
                <a:latin typeface="Arial"/>
              </a:rPr>
              <a:t>BUSINESS ANALYSIS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89120" y="3008376"/>
            <a:ext cx="690372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DDE5DA"/>
                </a:solidFill>
                <a:latin typeface="Arial"/>
              </a:rPr>
              <a:t>Uses an auditable model to compare trade-offs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13232" y="3886200"/>
            <a:ext cx="5029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C7A14A"/>
                </a:solidFill>
                <a:latin typeface="Arial"/>
              </a:rPr>
              <a:t>04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17320" y="3877056"/>
            <a:ext cx="27432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F2EFE7"/>
                </a:solidFill>
                <a:latin typeface="Arial"/>
              </a:rPr>
              <a:t>PUBLIC VALUE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389120" y="3840480"/>
            <a:ext cx="690372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DDE5DA"/>
                </a:solidFill>
                <a:latin typeface="Arial"/>
              </a:rPr>
              <a:t>Links fiscal capacity to people, services, and trust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3232" y="4718304"/>
            <a:ext cx="5029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C7A14A"/>
                </a:solidFill>
                <a:latin typeface="Arial"/>
              </a:rPr>
              <a:t>05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17320" y="4709160"/>
            <a:ext cx="27432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F2EFE7"/>
                </a:solidFill>
                <a:latin typeface="Arial"/>
              </a:rPr>
              <a:t>RISK AND SYSTEMS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89120" y="4672584"/>
            <a:ext cx="690372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DDE5DA"/>
                </a:solidFill>
                <a:latin typeface="Arial"/>
              </a:rPr>
              <a:t>Connects volatility, delivery, climate, and institutions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5623560"/>
            <a:ext cx="10808208" cy="585216"/>
          </a:xfrm>
          <a:prstGeom prst="roundRect">
            <a:avLst/>
          </a:prstGeom>
          <a:solidFill>
            <a:srgbClr val="315C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797296"/>
            <a:ext cx="1033272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F2EFE7"/>
                </a:solidFill>
                <a:latin typeface="Arial"/>
              </a:rPr>
              <a:t>Core conclusion: maximize the quality of conversion—not spending speed alone.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DDE5DA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DDE5DA"/>
                </a:solidFill>
                <a:latin typeface="Arial"/>
              </a:rPr>
              <a:t>Workbook and written case study included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F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Primary sources and model boundaries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521208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315C46"/>
                </a:solidFill>
                <a:latin typeface="Arial"/>
              </a:rPr>
              <a:t>Bank of Guyana — Annual Report 2025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28800"/>
            <a:ext cx="52120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400" b="0" i="0">
                <a:solidFill>
                  <a:srgbClr val="667068"/>
                </a:solidFill>
                <a:latin typeface="Arial"/>
              </a:rPr>
              <a:t>Official public source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09360" y="1417320"/>
            <a:ext cx="521208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315C46"/>
                </a:solidFill>
                <a:latin typeface="Arial"/>
              </a:rPr>
              <a:t>Guyana Ministry of Finance — Budget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09360" y="1828800"/>
            <a:ext cx="52120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400" b="0" i="0">
                <a:solidFill>
                  <a:srgbClr val="667068"/>
                </a:solidFill>
                <a:latin typeface="Arial"/>
              </a:rPr>
              <a:t>Official public source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2350008"/>
            <a:ext cx="521208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315C46"/>
                </a:solidFill>
                <a:latin typeface="Arial"/>
              </a:rPr>
              <a:t>IMF — Guyana 2025 Article IV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2761488"/>
            <a:ext cx="52120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400" b="0" i="0">
                <a:solidFill>
                  <a:srgbClr val="667068"/>
                </a:solidFill>
                <a:latin typeface="Arial"/>
              </a:rPr>
              <a:t>Official public source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09360" y="2350008"/>
            <a:ext cx="521208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315C46"/>
                </a:solidFill>
                <a:latin typeface="Arial"/>
              </a:rPr>
              <a:t>World Bank — Guyana overview and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09360" y="2761488"/>
            <a:ext cx="52120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400" b="0" i="0">
                <a:solidFill>
                  <a:srgbClr val="667068"/>
                </a:solidFill>
                <a:latin typeface="Arial"/>
              </a:rPr>
              <a:t>Official public source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3282696"/>
            <a:ext cx="521208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315C46"/>
                </a:solidFill>
                <a:latin typeface="Arial"/>
              </a:rPr>
              <a:t>Ministry of Natural Resources — Local content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3694176"/>
            <a:ext cx="52120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400" b="0" i="0">
                <a:solidFill>
                  <a:srgbClr val="667068"/>
                </a:solidFill>
                <a:latin typeface="Arial"/>
              </a:rPr>
              <a:t>Official public source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309360" y="3282696"/>
            <a:ext cx="521208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315C46"/>
                </a:solidFill>
                <a:latin typeface="Arial"/>
              </a:rPr>
              <a:t>ExxonMobil — Yellowtail startup update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09360" y="3694176"/>
            <a:ext cx="52120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400" b="0" i="0">
                <a:solidFill>
                  <a:srgbClr val="667068"/>
                </a:solidFill>
                <a:latin typeface="Arial"/>
              </a:rPr>
              <a:t>Official public source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" y="4215384"/>
            <a:ext cx="521208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315C46"/>
                </a:solidFill>
                <a:latin typeface="Arial"/>
              </a:rPr>
              <a:t>Guyana EITI — Publications and data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4626864"/>
            <a:ext cx="52120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400" b="0" i="0">
                <a:solidFill>
                  <a:srgbClr val="667068"/>
                </a:solidFill>
                <a:latin typeface="Arial"/>
              </a:rPr>
              <a:t>Official public source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85800" y="5321808"/>
            <a:ext cx="10808208" cy="749808"/>
          </a:xfrm>
          <a:prstGeom prst="roundRect">
            <a:avLst/>
          </a:prstGeom>
          <a:solidFill>
            <a:srgbClr val="1B2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41832" y="5376672"/>
            <a:ext cx="10287000" cy="43891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F2EFE7"/>
                </a:solidFill>
                <a:latin typeface="Arial"/>
              </a:rPr>
              <a:t>Model boundary: scenario allocations, coefficients, scores, triggers, and recommendations are independent author analysis—not official policy or forecasts.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Accessed 24 July 2026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EXECUTIVE ANSWER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The operating challenge is conversion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" y="1353312"/>
            <a:ext cx="10954512" cy="749808"/>
          </a:xfrm>
          <a:prstGeom prst="roundRect">
            <a:avLst/>
          </a:prstGeom>
          <a:solidFill>
            <a:srgbClr val="315C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77824" y="1371600"/>
            <a:ext cx="10442448" cy="47548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F2EFE7"/>
                </a:solidFill>
                <a:latin typeface="Arial"/>
              </a:rPr>
              <a:t>Recommendation: fund infrastructure, people, non-oil enterprise, climate resilience, and delivery institutions as one portfolio.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2743200"/>
            <a:ext cx="33832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000" b="1" i="0">
                <a:solidFill>
                  <a:srgbClr val="315C46"/>
                </a:solidFill>
                <a:latin typeface="Arial"/>
              </a:rPr>
              <a:t>COMMERCIAL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3200400"/>
            <a:ext cx="3401568" cy="36576"/>
          </a:xfrm>
          <a:prstGeom prst="rect">
            <a:avLst/>
          </a:prstGeom>
          <a:solidFill>
            <a:srgbClr val="C7A1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3493008"/>
            <a:ext cx="3383280" cy="11430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Lower business costs and build capabilities that can compete beyond oil.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43983" y="2743200"/>
            <a:ext cx="33832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000" b="1" i="0">
                <a:solidFill>
                  <a:srgbClr val="315C46"/>
                </a:solidFill>
                <a:latin typeface="Arial"/>
              </a:rPr>
              <a:t>PUBLIC VALUE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43983" y="3200400"/>
            <a:ext cx="3401568" cy="36576"/>
          </a:xfrm>
          <a:prstGeom prst="rect">
            <a:avLst/>
          </a:prstGeom>
          <a:solidFill>
            <a:srgbClr val="C7A1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443983" y="3493008"/>
            <a:ext cx="3383280" cy="11430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Convert revenue into skills, mobility, health, opportunity, and inclusion.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0" y="2743200"/>
            <a:ext cx="33832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000" b="1" i="0">
                <a:solidFill>
                  <a:srgbClr val="315C46"/>
                </a:solidFill>
                <a:latin typeface="Arial"/>
              </a:rPr>
              <a:t>RESILIENCE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8229600" y="3200400"/>
            <a:ext cx="3401568" cy="36576"/>
          </a:xfrm>
          <a:prstGeom prst="rect">
            <a:avLst/>
          </a:prstGeom>
          <a:solidFill>
            <a:srgbClr val="C7A1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0" y="3493008"/>
            <a:ext cx="3383280" cy="11430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Protect fiscal buffers, institutions, diversification, and coastal assets.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58368" y="5212080"/>
            <a:ext cx="10835640" cy="640080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914400" y="5404104"/>
            <a:ext cx="103327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1" i="0">
                <a:solidFill>
                  <a:srgbClr val="315C46"/>
                </a:solidFill>
                <a:latin typeface="Arial"/>
              </a:rPr>
              <a:t>Management rule: slow new commitments when the oil-revenue outlook or NRF buffer weakens.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analysis; official context from BoG, MoF, IMF and World Bank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CONTEXT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Growth is outrunning absorption capacity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94360" y="1417320"/>
            <a:ext cx="2578608" cy="1097280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04088" y="1581912"/>
            <a:ext cx="2359152" cy="3657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600" b="1" i="0">
                <a:solidFill>
                  <a:srgbClr val="315C46"/>
                </a:solidFill>
                <a:latin typeface="Arial"/>
              </a:rPr>
              <a:t>19.3%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0664" y="2075688"/>
            <a:ext cx="22860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300" b="0" i="0">
                <a:solidFill>
                  <a:srgbClr val="667068"/>
                </a:solidFill>
                <a:latin typeface="Arial"/>
              </a:rPr>
              <a:t>real GDP growth, 2025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56432" y="1417320"/>
            <a:ext cx="2578608" cy="1097280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566160" y="1581912"/>
            <a:ext cx="2359152" cy="3657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600" b="1" i="0">
                <a:solidFill>
                  <a:srgbClr val="315C46"/>
                </a:solidFill>
                <a:latin typeface="Arial"/>
              </a:rPr>
              <a:t>14.3%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2736" y="2075688"/>
            <a:ext cx="22860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300" b="0" i="0">
                <a:solidFill>
                  <a:srgbClr val="667068"/>
                </a:solidFill>
                <a:latin typeface="Arial"/>
              </a:rPr>
              <a:t>non-oil growth, 2025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18504" y="1417320"/>
            <a:ext cx="2578608" cy="1097280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28232" y="1581912"/>
            <a:ext cx="2359152" cy="3657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600" b="1" i="0">
                <a:solidFill>
                  <a:srgbClr val="315C46"/>
                </a:solidFill>
                <a:latin typeface="Arial"/>
              </a:rPr>
              <a:t>US$3.25B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64808" y="2075688"/>
            <a:ext cx="22860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300" b="0" i="0">
                <a:solidFill>
                  <a:srgbClr val="667068"/>
                </a:solidFill>
                <a:latin typeface="Arial"/>
              </a:rPr>
              <a:t>NRF balance, end-2025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180576" y="1417320"/>
            <a:ext cx="2578608" cy="1097280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290304" y="1581912"/>
            <a:ext cx="2359152" cy="3657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600" b="1" i="0">
                <a:solidFill>
                  <a:srgbClr val="315C46"/>
                </a:solidFill>
                <a:latin typeface="Arial"/>
              </a:rPr>
              <a:t>900k bpd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0" y="2075688"/>
            <a:ext cx="22860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300" b="0" i="0">
                <a:solidFill>
                  <a:srgbClr val="667068"/>
                </a:solidFill>
                <a:latin typeface="Arial"/>
              </a:rPr>
              <a:t>installed capacity, Aug 2025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" y="2880360"/>
            <a:ext cx="43891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200" b="1" i="0">
                <a:solidFill>
                  <a:srgbClr val="315C46"/>
                </a:solidFill>
                <a:latin typeface="Arial"/>
              </a:rPr>
              <a:t>Momentum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3310128"/>
            <a:ext cx="5120640" cy="205740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Four FPSOs operating after Yellowtail startup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More than 1,200 firms in the local-content ecosystem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Official NRF projections rise sharply through 2029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72200" y="2880360"/>
            <a:ext cx="47548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200" b="1" i="0">
                <a:solidFill>
                  <a:srgbClr val="A85B3A"/>
                </a:solidFill>
                <a:latin typeface="Arial"/>
              </a:rPr>
              <a:t>Absorption constraints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72200" y="3310128"/>
            <a:ext cx="5166360" cy="205740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Small labour market and limited delivery capacity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Inflation, exchange-rate, and competitiveness pressure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Coastal exposure and long-lived infrastructure risk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BoG 2025; Guyana Budget 2026; ExxonMobil 2025; World Bank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F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SYSTEM VIEW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Prosperity depends on the conversion chain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3054096" y="2743200"/>
            <a:ext cx="347472" cy="0"/>
          </a:xfrm>
          <a:prstGeom prst="line">
            <a:avLst/>
          </a:prstGeom>
          <a:ln w="25400">
            <a:solidFill>
              <a:srgbClr val="7180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85216" y="1920240"/>
            <a:ext cx="2487168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8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2194560"/>
            <a:ext cx="2157984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315C46"/>
                </a:solidFill>
                <a:latin typeface="Arial"/>
              </a:rPr>
              <a:t>RESOURCE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761488"/>
            <a:ext cx="2157984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0" i="0">
                <a:solidFill>
                  <a:srgbClr val="172019"/>
                </a:solidFill>
                <a:latin typeface="Arial"/>
              </a:rPr>
              <a:t>Oil production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5925312" y="2743200"/>
            <a:ext cx="347472" cy="0"/>
          </a:xfrm>
          <a:prstGeom prst="line">
            <a:avLst/>
          </a:prstGeom>
          <a:ln w="25400">
            <a:solidFill>
              <a:srgbClr val="7180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3456432" y="1920240"/>
            <a:ext cx="2487168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8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3621024" y="2194560"/>
            <a:ext cx="2157984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315C46"/>
                </a:solidFill>
                <a:latin typeface="Arial"/>
              </a:rPr>
              <a:t>REVENUE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21024" y="2761488"/>
            <a:ext cx="2157984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0" i="0">
                <a:solidFill>
                  <a:srgbClr val="172019"/>
                </a:solidFill>
                <a:latin typeface="Arial"/>
              </a:rPr>
              <a:t>Fiscal capacity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8796528" y="2743200"/>
            <a:ext cx="347472" cy="0"/>
          </a:xfrm>
          <a:prstGeom prst="line">
            <a:avLst/>
          </a:prstGeom>
          <a:ln w="25400">
            <a:solidFill>
              <a:srgbClr val="71806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6327648" y="1920240"/>
            <a:ext cx="2487168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8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2194560"/>
            <a:ext cx="2157984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315C46"/>
                </a:solidFill>
                <a:latin typeface="Arial"/>
              </a:rPr>
              <a:t>CAPABILITY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2761488"/>
            <a:ext cx="2157984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0" i="0">
                <a:solidFill>
                  <a:srgbClr val="172019"/>
                </a:solidFill>
                <a:latin typeface="Arial"/>
              </a:rPr>
              <a:t>People, firms, assets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198864" y="1920240"/>
            <a:ext cx="2487168" cy="16002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8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363456" y="2194560"/>
            <a:ext cx="2157984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315C46"/>
                </a:solidFill>
                <a:latin typeface="Arial"/>
              </a:rPr>
              <a:t>OUTCOMES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63456" y="2761488"/>
            <a:ext cx="2157984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0" i="0">
                <a:solidFill>
                  <a:srgbClr val="172019"/>
                </a:solidFill>
                <a:latin typeface="Arial"/>
              </a:rPr>
              <a:t>Productivity and resilience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4251960"/>
            <a:ext cx="10808208" cy="1078992"/>
          </a:xfrm>
          <a:prstGeom prst="roundRect">
            <a:avLst/>
          </a:prstGeom>
          <a:solidFill>
            <a:srgbClr val="1B2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32688" y="4535424"/>
            <a:ext cx="23317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C7A14A"/>
                </a:solidFill>
                <a:latin typeface="Arial"/>
              </a:rPr>
              <a:t>Where conversion fails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00400" y="4453128"/>
            <a:ext cx="7909560" cy="53035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F2EFE7"/>
                </a:solidFill>
                <a:latin typeface="Arial"/>
              </a:rPr>
              <a:t>Weak project selection, procurement, skills, maintenance, or measurement can turn record revenue into inflation and fragile outcomes.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systems framework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COMMERCIAL LENS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Five capabilities can anchor the non-oil economy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" y="1353312"/>
            <a:ext cx="10927080" cy="749808"/>
          </a:xfrm>
          <a:prstGeom prst="roundRect">
            <a:avLst/>
          </a:prstGeom>
          <a:solidFill>
            <a:srgbClr val="E7EC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554480"/>
            <a:ext cx="50292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C7A14A"/>
                </a:solidFill>
                <a:latin typeface="Arial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08760" y="1536192"/>
            <a:ext cx="25146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Energy services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60520" y="1536192"/>
            <a:ext cx="690372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Fabrication, maintenance, logistics, digital operations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2468880"/>
            <a:ext cx="50292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C7A14A"/>
                </a:solidFill>
                <a:latin typeface="Arial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08760" y="2450592"/>
            <a:ext cx="25146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Agro-processing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60520" y="2450592"/>
            <a:ext cx="690372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Food security, cold chain, regional exports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" y="3182112"/>
            <a:ext cx="10927080" cy="749808"/>
          </a:xfrm>
          <a:prstGeom prst="roundRect">
            <a:avLst/>
          </a:prstGeom>
          <a:solidFill>
            <a:srgbClr val="E7EC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3383280"/>
            <a:ext cx="50292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C7A14A"/>
                </a:solidFill>
                <a:latin typeface="Arial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08760" y="3255264"/>
            <a:ext cx="2514600" cy="53035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Infrastructure systems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0520" y="3364992"/>
            <a:ext cx="690372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Resilient utilities, construction, asset maintenance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4297680"/>
            <a:ext cx="50292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C7A14A"/>
                </a:solidFill>
                <a:latin typeface="Arial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08760" y="4279392"/>
            <a:ext cx="25146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Business services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60520" y="4279392"/>
            <a:ext cx="690372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Finance, compliance, data, engineering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792" y="5010912"/>
            <a:ext cx="10927080" cy="749808"/>
          </a:xfrm>
          <a:prstGeom prst="roundRect">
            <a:avLst/>
          </a:prstGeom>
          <a:solidFill>
            <a:srgbClr val="E7ECE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22960" y="5212080"/>
            <a:ext cx="502920" cy="22860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C7A14A"/>
                </a:solidFill>
                <a:latin typeface="Arial"/>
              </a:rP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508760" y="5193792"/>
            <a:ext cx="25146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Low-carbon value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60520" y="5193792"/>
            <a:ext cx="690372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172019"/>
                </a:solidFill>
                <a:latin typeface="Arial"/>
              </a:rPr>
              <a:t>Forest services, climate finance, resilient tourism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opportunity map informed by Budget 2026 priorities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PUBLIC-VALUE LENS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Balance public value across six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8368" y="1426464"/>
            <a:ext cx="100584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700" b="1" i="0">
                <a:solidFill>
                  <a:srgbClr val="C7A14A"/>
                </a:solidFill>
                <a:latin typeface="Arial"/>
              </a:rPr>
              <a:t>35%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01368" y="139903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Productive infrastructure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01368" y="185623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Power • transport • digital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2414015"/>
            <a:ext cx="5074920" cy="27432"/>
          </a:xfrm>
          <a:prstGeom prst="rect">
            <a:avLst/>
          </a:prstGeom>
          <a:solidFill>
            <a:srgbClr val="D5D9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254496" y="1426464"/>
            <a:ext cx="100584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700" b="1" i="0">
                <a:solidFill>
                  <a:srgbClr val="C7A14A"/>
                </a:solidFill>
                <a:latin typeface="Arial"/>
              </a:rPr>
              <a:t>20%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7496" y="139903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Human capital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97496" y="185623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Education • health • technical skills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54496" y="2414015"/>
            <a:ext cx="5074920" cy="27432"/>
          </a:xfrm>
          <a:prstGeom prst="rect">
            <a:avLst/>
          </a:prstGeom>
          <a:solidFill>
            <a:srgbClr val="D5D9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58368" y="2843784"/>
            <a:ext cx="100584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700" b="1" i="0">
                <a:solidFill>
                  <a:srgbClr val="C7A14A"/>
                </a:solidFill>
                <a:latin typeface="Arial"/>
              </a:rPr>
              <a:t>15%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01368" y="281635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Diversification and SMEs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01368" y="327355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Finance • standards • exports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8368" y="3831336"/>
            <a:ext cx="5074920" cy="27432"/>
          </a:xfrm>
          <a:prstGeom prst="rect">
            <a:avLst/>
          </a:prstGeom>
          <a:solidFill>
            <a:srgbClr val="D5D9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54496" y="2843784"/>
            <a:ext cx="100584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700" b="1" i="0">
                <a:solidFill>
                  <a:srgbClr val="C7A14A"/>
                </a:solidFill>
                <a:latin typeface="Arial"/>
              </a:rPr>
              <a:t>12%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97496" y="281635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Climate resilience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97496" y="327355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Coast • drainage • resilient design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254496" y="3831336"/>
            <a:ext cx="5074920" cy="27432"/>
          </a:xfrm>
          <a:prstGeom prst="rect">
            <a:avLst/>
          </a:prstGeom>
          <a:solidFill>
            <a:srgbClr val="D5D9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58368" y="4261104"/>
            <a:ext cx="100584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700" b="1" i="0">
                <a:solidFill>
                  <a:srgbClr val="C7A14A"/>
                </a:solidFill>
                <a:latin typeface="Arial"/>
              </a:rPr>
              <a:t>8%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01368" y="423367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Institutions and data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01368" y="469087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Appraisal • procurement • transparency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58368" y="5248656"/>
            <a:ext cx="5074920" cy="27432"/>
          </a:xfrm>
          <a:prstGeom prst="rect">
            <a:avLst/>
          </a:prstGeom>
          <a:solidFill>
            <a:srgbClr val="D5D9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254496" y="4261104"/>
            <a:ext cx="1005840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2700" b="1" i="0">
                <a:solidFill>
                  <a:srgbClr val="C7A14A"/>
                </a:solidFill>
                <a:latin typeface="Arial"/>
              </a:rPr>
              <a:t>10%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97496" y="423367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800" b="1" i="0">
                <a:solidFill>
                  <a:srgbClr val="315C46"/>
                </a:solidFill>
                <a:latin typeface="Arial"/>
              </a:rPr>
              <a:t>Transfers and other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397496" y="4690872"/>
            <a:ext cx="411480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600" b="0" i="0">
                <a:solidFill>
                  <a:srgbClr val="667068"/>
                </a:solidFill>
                <a:latin typeface="Arial"/>
              </a:rPr>
              <a:t>Targeted support with exit rules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254496" y="5248656"/>
            <a:ext cx="5074920" cy="27432"/>
          </a:xfrm>
          <a:prstGeom prst="rect">
            <a:avLst/>
          </a:prstGeom>
          <a:solidFill>
            <a:srgbClr val="D5D9D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5760720"/>
            <a:ext cx="1069848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0" i="1">
                <a:solidFill>
                  <a:srgbClr val="A85B3A"/>
                </a:solidFill>
                <a:latin typeface="Arial"/>
              </a:rPr>
              <a:t>Illustrative allocation for analytical comparison—not a proposed government budget.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scenario assumptions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2EFE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SCENARIO MODEL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Three pathways expose the core policy trade-off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481328"/>
            <a:ext cx="3429000" cy="3611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8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847088"/>
            <a:ext cx="297180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000" b="1" i="0">
                <a:solidFill>
                  <a:srgbClr val="315C46"/>
                </a:solidFill>
                <a:latin typeface="Arial"/>
              </a:rPr>
              <a:t>ACCELERATED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6112" y="2578608"/>
            <a:ext cx="2907792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172019"/>
                </a:solidFill>
                <a:latin typeface="Arial"/>
              </a:rPr>
              <a:t>115% withdrawals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96112" y="3337560"/>
            <a:ext cx="2907792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0" i="0">
                <a:solidFill>
                  <a:srgbClr val="172019"/>
                </a:solidFill>
                <a:latin typeface="Arial"/>
              </a:rPr>
              <a:t>Faster deployment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96112" y="4187952"/>
            <a:ext cx="2907792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1" i="0">
                <a:solidFill>
                  <a:srgbClr val="667068"/>
                </a:solidFill>
                <a:latin typeface="Arial"/>
              </a:rPr>
              <a:t>Higher execution risk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34840" y="1481328"/>
            <a:ext cx="3429000" cy="3611880"/>
          </a:xfrm>
          <a:prstGeom prst="roundRect">
            <a:avLst/>
          </a:prstGeom>
          <a:solidFill>
            <a:srgbClr val="315C46"/>
          </a:solidFill>
          <a:ln w="12700">
            <a:solidFill>
              <a:srgbClr val="718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63440" y="1847088"/>
            <a:ext cx="297180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000" b="1" i="0">
                <a:solidFill>
                  <a:srgbClr val="C7A14A"/>
                </a:solidFill>
                <a:latin typeface="Arial"/>
              </a:rPr>
              <a:t>BALANCED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90872" y="2578608"/>
            <a:ext cx="2907792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F2EFE7"/>
                </a:solidFill>
                <a:latin typeface="Arial"/>
              </a:rPr>
              <a:t>100% withdrawals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90872" y="3337560"/>
            <a:ext cx="2907792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0" i="0">
                <a:solidFill>
                  <a:srgbClr val="F2EFE7"/>
                </a:solidFill>
                <a:latin typeface="Arial"/>
              </a:rPr>
              <a:t>Capability plus resilience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90872" y="4187952"/>
            <a:ext cx="2907792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1" i="0">
                <a:solidFill>
                  <a:srgbClr val="DDE5DA"/>
                </a:solidFill>
                <a:latin typeface="Arial"/>
              </a:rPr>
              <a:t>Recommended default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229600" y="1481328"/>
            <a:ext cx="3429000" cy="36118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71806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58200" y="1847088"/>
            <a:ext cx="2971800" cy="31089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000" b="1" i="0">
                <a:solidFill>
                  <a:srgbClr val="315C46"/>
                </a:solidFill>
                <a:latin typeface="Arial"/>
              </a:rPr>
              <a:t>FUTURE-PROOF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485632" y="2578608"/>
            <a:ext cx="2907792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800" b="1" i="0">
                <a:solidFill>
                  <a:srgbClr val="172019"/>
                </a:solidFill>
                <a:latin typeface="Arial"/>
              </a:rPr>
              <a:t>85% withdrawals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85632" y="3337560"/>
            <a:ext cx="2907792" cy="384048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0" i="0">
                <a:solidFill>
                  <a:srgbClr val="172019"/>
                </a:solidFill>
                <a:latin typeface="Arial"/>
              </a:rPr>
              <a:t>Maximum fiscal buffer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85632" y="4187952"/>
            <a:ext cx="2907792" cy="32004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1" i="0">
                <a:solidFill>
                  <a:srgbClr val="667068"/>
                </a:solidFill>
                <a:latin typeface="Arial"/>
              </a:rPr>
              <a:t>Downside fallback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5800" y="5596128"/>
            <a:ext cx="107899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667068"/>
                </a:solidFill>
                <a:latin typeface="Arial"/>
              </a:rPr>
              <a:t>2026–2029 horizon | Weights: 35% commercial • 40% public value • 25% resilience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See workbook for assumptions and formulas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DECISION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Balanced Transformation leads on total value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21792" y="1353312"/>
          <a:ext cx="6903720" cy="4526280"/>
        </p:xfrm>
        <a:graphic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7882127" y="1536192"/>
            <a:ext cx="3520440" cy="3493008"/>
          </a:xfrm>
          <a:prstGeom prst="roundRect">
            <a:avLst/>
          </a:prstGeom>
          <a:solidFill>
            <a:srgbClr val="315C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156448" y="1901952"/>
            <a:ext cx="29718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500" b="1" i="0">
                <a:solidFill>
                  <a:srgbClr val="C7A14A"/>
                </a:solidFill>
                <a:latin typeface="Arial"/>
              </a:rPr>
              <a:t>RECOMMENDED DEFAULT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56448" y="2578608"/>
            <a:ext cx="2971800" cy="86868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900" b="1" i="0">
                <a:solidFill>
                  <a:srgbClr val="F2EFE7"/>
                </a:solidFill>
                <a:latin typeface="Arial"/>
              </a:rPr>
              <a:t>Balanced</a:t>
            </a:r>
            <a:br/>
            <a:r>
              <a:rPr sz="2900" b="1" i="0">
                <a:solidFill>
                  <a:srgbClr val="F2EFE7"/>
                </a:solidFill>
                <a:latin typeface="Arial"/>
              </a:rPr>
              <a:t>Transformation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11312" y="3867912"/>
            <a:ext cx="2852928" cy="7315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600" b="0" i="0">
                <a:solidFill>
                  <a:srgbClr val="DDE5DA"/>
                </a:solidFill>
                <a:latin typeface="Arial"/>
              </a:rPr>
              <a:t>Funds capability and resilience together while retaining a strong fiscal buffer.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38160" y="5413248"/>
            <a:ext cx="3017520" cy="27432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700" b="1" i="0">
                <a:solidFill>
                  <a:srgbClr val="A85B3A"/>
                </a:solidFill>
                <a:latin typeface="Arial"/>
              </a:rPr>
              <a:t>Composite score: 73.7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multi-criteria decision model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A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256032"/>
            <a:ext cx="3840480" cy="219456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000" b="1" i="0">
                <a:solidFill>
                  <a:srgbClr val="C7A14A"/>
                </a:solidFill>
                <a:latin typeface="Arial"/>
              </a:rPr>
              <a:t>RESILIENCE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585216"/>
            <a:ext cx="10835640" cy="512064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3500" b="1" i="0">
                <a:solidFill>
                  <a:srgbClr val="172019"/>
                </a:solidFill>
                <a:latin typeface="Arial"/>
              </a:rPr>
              <a:t>A downside trigger protects the transformation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21792" y="1371600"/>
            <a:ext cx="3337560" cy="1097280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1536192"/>
            <a:ext cx="3118104" cy="3657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600" b="1" i="0">
                <a:solidFill>
                  <a:srgbClr val="315C46"/>
                </a:solidFill>
                <a:latin typeface="Arial"/>
              </a:rPr>
              <a:t>US$11.71B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8096" y="2029967"/>
            <a:ext cx="3044952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300" b="0" i="0">
                <a:solidFill>
                  <a:srgbClr val="667068"/>
                </a:solidFill>
                <a:latin typeface="Arial"/>
              </a:rPr>
              <a:t>Balanced reference balance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371600"/>
            <a:ext cx="3337560" cy="1097280"/>
          </a:xfrm>
          <a:prstGeom prst="roundRect">
            <a:avLst/>
          </a:prstGeom>
          <a:solidFill>
            <a:srgbClr val="F4E7DE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535424" y="1536192"/>
            <a:ext cx="3118104" cy="3657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600" b="1" i="0">
                <a:solidFill>
                  <a:srgbClr val="A85B3A"/>
                </a:solidFill>
                <a:latin typeface="Arial"/>
              </a:rPr>
              <a:t>US$5.68B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0" y="2029967"/>
            <a:ext cx="3044952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300" b="0" i="0">
                <a:solidFill>
                  <a:srgbClr val="667068"/>
                </a:solidFill>
                <a:latin typeface="Arial"/>
              </a:rPr>
              <a:t>Balanced downside balance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229600" y="1371600"/>
            <a:ext cx="3337560" cy="1097280"/>
          </a:xfrm>
          <a:prstGeom prst="roundRect">
            <a:avLst/>
          </a:prstGeom>
          <a:solidFill>
            <a:srgbClr val="E7ECE4"/>
          </a:solidFill>
          <a:ln w="12700">
            <a:solidFill>
              <a:srgbClr val="CBD4C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339327" y="1536192"/>
            <a:ext cx="3118104" cy="3657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2600" b="1" i="0">
                <a:solidFill>
                  <a:srgbClr val="315C46"/>
                </a:solidFill>
                <a:latin typeface="Arial"/>
              </a:rPr>
              <a:t>US$7.52B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75904" y="2029967"/>
            <a:ext cx="3044952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ctr"/>
            <a:r>
              <a:rPr sz="1300" b="0" i="0">
                <a:solidFill>
                  <a:srgbClr val="667068"/>
                </a:solidFill>
                <a:latin typeface="Arial"/>
              </a:rPr>
              <a:t>Future-Proof downside balance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8368" y="2816352"/>
            <a:ext cx="10863072" cy="960120"/>
          </a:xfrm>
          <a:prstGeom prst="roundRect">
            <a:avLst/>
          </a:prstGeom>
          <a:solidFill>
            <a:srgbClr val="1B211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14400" y="3136392"/>
            <a:ext cx="1143000" cy="25603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1" i="0">
                <a:solidFill>
                  <a:srgbClr val="C7A14A"/>
                </a:solidFill>
                <a:latin typeface="Arial"/>
              </a:rPr>
              <a:t>TRIGGER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965960" y="2999232"/>
            <a:ext cx="9125712" cy="53035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1700" b="0" i="0">
                <a:solidFill>
                  <a:srgbClr val="F2EFE7"/>
                </a:solidFill>
                <a:latin typeface="Arial"/>
              </a:rPr>
              <a:t>If the two-year revenue outlook falls below 80% of reference—or the modeled buffer falls below US$2B—shift new commitments to Future-Proof.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4251960"/>
            <a:ext cx="10332720" cy="1325880"/>
          </a:xfrm>
          <a:prstGeom prst="rect">
            <a:avLst/>
          </a:prstGeom>
          <a:noFill/>
        </p:spPr>
        <p:txBody>
          <a:bodyPr wrap="square" lIns="18288" rIns="18288" tIns="9144" bIns="9144">
            <a:spAutoFit/>
          </a:bodyPr>
          <a:lstStyle/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Protect high-value projects already underway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Re-sequence low-readiness capital projects</a:t>
            </a:r>
          </a:p>
          <a:p>
            <a:pPr>
              <a:spcAft>
                <a:spcPts val="800"/>
              </a:spcAft>
              <a:defRPr sz="1700">
                <a:solidFill>
                  <a:srgbClr val="172019"/>
                </a:solidFill>
                <a:latin typeface="Arial"/>
              </a:defRPr>
            </a:pPr>
            <a:r>
              <a:t>–  Preserve people and climate-maintenance funding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6928" y="6547104"/>
            <a:ext cx="5212080" cy="137160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l"/>
            <a:r>
              <a:rPr sz="700" b="0" i="0">
                <a:solidFill>
                  <a:srgbClr val="7A837C"/>
                </a:solidFill>
                <a:latin typeface="Arial"/>
              </a:rPr>
              <a:t>Independent portfolio case study | Vishvanath Naik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897880" y="6528816"/>
            <a:ext cx="5715000" cy="164592"/>
          </a:xfrm>
          <a:prstGeom prst="rect">
            <a:avLst/>
          </a:prstGeom>
          <a:noFill/>
        </p:spPr>
        <p:txBody>
          <a:bodyPr wrap="square" lIns="27432" rIns="27432" tIns="27432" bIns="27432">
            <a:spAutoFit/>
          </a:bodyPr>
          <a:lstStyle/>
          <a:p>
            <a:pPr algn="r"/>
            <a:r>
              <a:rPr sz="700" b="0" i="0">
                <a:solidFill>
                  <a:srgbClr val="7A837C"/>
                </a:solidFill>
                <a:latin typeface="Arial"/>
              </a:rPr>
              <a:t>Author stress test using official NRF projections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