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7f71e1da9474553" /><Relationship Type="http://schemas.openxmlformats.org/officeDocument/2006/relationships/extended-properties" Target="/docProps/app.xml" Id="Rf298e7f586344cb8" /><Relationship Type="http://schemas.openxmlformats.org/officeDocument/2006/relationships/officeDocument" Target="/ppt/presentation.xml" Id="R58a5403b7b79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7bccd3137487a"/>
  </p:sldMasterIdLst>
  <p:notesMasterIdLst>
    <p:notesMasterId xmlns:r="http://schemas.openxmlformats.org/officeDocument/2006/relationships" r:id="R0a684dcd72754191"/>
  </p:notesMasterIdLst>
  <p:sldIdLst>
    <p:sldId xmlns:r="http://schemas.openxmlformats.org/officeDocument/2006/relationships" id="256" r:id="R2173e1a6f7764261"/>
    <p:sldId xmlns:r="http://schemas.openxmlformats.org/officeDocument/2006/relationships" id="257" r:id="Rb16163f198b84662"/>
    <p:sldId xmlns:r="http://schemas.openxmlformats.org/officeDocument/2006/relationships" id="258" r:id="R528e4c30e702488e"/>
    <p:sldId xmlns:r="http://schemas.openxmlformats.org/officeDocument/2006/relationships" id="259" r:id="R7497b5d54e374136"/>
    <p:sldId xmlns:r="http://schemas.openxmlformats.org/officeDocument/2006/relationships" id="260" r:id="R59ac0da6070a4816"/>
    <p:sldId xmlns:r="http://schemas.openxmlformats.org/officeDocument/2006/relationships" id="261" r:id="Rbe5c6f202e794c26"/>
    <p:sldId xmlns:r="http://schemas.openxmlformats.org/officeDocument/2006/relationships" id="262" r:id="Rc94c10582d004c09"/>
    <p:sldId xmlns:r="http://schemas.openxmlformats.org/officeDocument/2006/relationships" id="263" r:id="Refbd5da06e1c492e"/>
    <p:sldId xmlns:r="http://schemas.openxmlformats.org/officeDocument/2006/relationships" id="264" r:id="R442b64de8117422d"/>
    <p:sldId xmlns:r="http://schemas.openxmlformats.org/officeDocument/2006/relationships" id="265" r:id="R39b9b3f538b742c4"/>
    <p:sldId xmlns:r="http://schemas.openxmlformats.org/officeDocument/2006/relationships" id="266" r:id="Rae6a213cebf64368"/>
    <p:sldId xmlns:r="http://schemas.openxmlformats.org/officeDocument/2006/relationships" id="267" r:id="Rdd2afd243cb5495d"/>
    <p:sldId xmlns:r="http://schemas.openxmlformats.org/officeDocument/2006/relationships" id="268" r:id="Ra7343398ef254c73"/>
    <p:sldId xmlns:r="http://schemas.openxmlformats.org/officeDocument/2006/relationships" id="269" r:id="R333624b20a0743d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82ed2b2f0484245" /><Relationship Type="http://schemas.openxmlformats.org/officeDocument/2006/relationships/slideMaster" Target="/ppt/slideMasters/slideMaster1.xml" Id="R18c7bccd3137487a" /><Relationship Type="http://schemas.openxmlformats.org/officeDocument/2006/relationships/notesMaster" Target="/ppt/notesMasters/notesMaster1.xml" Id="R0a684dcd72754191" /><Relationship Type="http://schemas.openxmlformats.org/officeDocument/2006/relationships/presProps" Target="/ppt/presProps.xml" Id="Rd5bbc6b422884558" /><Relationship Type="http://schemas.openxmlformats.org/officeDocument/2006/relationships/tableStyles" Target="/ppt/tableStyles.xml" Id="R0f6902e3df4448b8" /><Relationship Type="http://schemas.openxmlformats.org/officeDocument/2006/relationships/slide" Target="/ppt/slides/slide1.xml" Id="R2173e1a6f7764261" /><Relationship Type="http://schemas.openxmlformats.org/officeDocument/2006/relationships/slide" Target="/ppt/slides/slide2.xml" Id="Rb16163f198b84662" /><Relationship Type="http://schemas.openxmlformats.org/officeDocument/2006/relationships/slide" Target="/ppt/slides/slide3.xml" Id="R528e4c30e702488e" /><Relationship Type="http://schemas.openxmlformats.org/officeDocument/2006/relationships/slide" Target="/ppt/slides/slide4.xml" Id="R7497b5d54e374136" /><Relationship Type="http://schemas.openxmlformats.org/officeDocument/2006/relationships/slide" Target="/ppt/slides/slide5.xml" Id="R59ac0da6070a4816" /><Relationship Type="http://schemas.openxmlformats.org/officeDocument/2006/relationships/slide" Target="/ppt/slides/slide6.xml" Id="Rbe5c6f202e794c26" /><Relationship Type="http://schemas.openxmlformats.org/officeDocument/2006/relationships/slide" Target="/ppt/slides/slide7.xml" Id="Rc94c10582d004c09" /><Relationship Type="http://schemas.openxmlformats.org/officeDocument/2006/relationships/slide" Target="/ppt/slides/slide8.xml" Id="Refbd5da06e1c492e" /><Relationship Type="http://schemas.openxmlformats.org/officeDocument/2006/relationships/slide" Target="/ppt/slides/slide9.xml" Id="R442b64de8117422d" /><Relationship Type="http://schemas.openxmlformats.org/officeDocument/2006/relationships/slide" Target="/ppt/slides/slide10.xml" Id="R39b9b3f538b742c4" /><Relationship Type="http://schemas.openxmlformats.org/officeDocument/2006/relationships/slide" Target="/ppt/slides/slide11.xml" Id="Rae6a213cebf64368" /><Relationship Type="http://schemas.openxmlformats.org/officeDocument/2006/relationships/slide" Target="/ppt/slides/slide12.xml" Id="Rdd2afd243cb5495d" /><Relationship Type="http://schemas.openxmlformats.org/officeDocument/2006/relationships/slide" Target="/ppt/slides/slide13.xml" Id="Ra7343398ef254c73" /><Relationship Type="http://schemas.openxmlformats.org/officeDocument/2006/relationships/slide" Target="/ppt/slides/slide14.xml" Id="R333624b20a0743d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113f20de5aa4c8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6eb3a005bcf4e32" /><Relationship Type="http://schemas.openxmlformats.org/officeDocument/2006/relationships/notesMaster" Target="/ppt/notesMasters/notesMaster1.xml" Id="Rbaae5f52f8e24d5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5cbd470a2f047a0" /><Relationship Type="http://schemas.openxmlformats.org/officeDocument/2006/relationships/notesMaster" Target="/ppt/notesMasters/notesMaster1.xml" Id="R55cbe572249f4c0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8198ae0716b4380" /><Relationship Type="http://schemas.openxmlformats.org/officeDocument/2006/relationships/notesMaster" Target="/ppt/notesMasters/notesMaster1.xml" Id="R3b6cfd420ba549f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61cf605bda4420a" /><Relationship Type="http://schemas.openxmlformats.org/officeDocument/2006/relationships/notesMaster" Target="/ppt/notesMasters/notesMaster1.xml" Id="R8c2d81595cc04f0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dd48f875223448b" /><Relationship Type="http://schemas.openxmlformats.org/officeDocument/2006/relationships/notesMaster" Target="/ppt/notesMasters/notesMaster1.xml" Id="Rc162c38a56b04d1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c903c62d6034dc6" /><Relationship Type="http://schemas.openxmlformats.org/officeDocument/2006/relationships/notesMaster" Target="/ppt/notesMasters/notesMaster1.xml" Id="R1e8aaf6ce57b482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9791a363b584e27" /><Relationship Type="http://schemas.openxmlformats.org/officeDocument/2006/relationships/notesMaster" Target="/ppt/notesMasters/notesMaster1.xml" Id="R1fb5f0cbc97546e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13237d1243c4e35" /><Relationship Type="http://schemas.openxmlformats.org/officeDocument/2006/relationships/notesMaster" Target="/ppt/notesMasters/notesMaster1.xml" Id="R0ec242e94f5741c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8ba7b38df6546de" /><Relationship Type="http://schemas.openxmlformats.org/officeDocument/2006/relationships/notesMaster" Target="/ppt/notesMasters/notesMaster1.xml" Id="Rf606f26f5d6c4f8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10b6e0f5d644f78" /><Relationship Type="http://schemas.openxmlformats.org/officeDocument/2006/relationships/notesMaster" Target="/ppt/notesMasters/notesMaster1.xml" Id="Rabaa0bf9719841a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8004b72db04884" /><Relationship Type="http://schemas.openxmlformats.org/officeDocument/2006/relationships/notesMaster" Target="/ppt/notesMasters/notesMaster1.xml" Id="Rdda1c905e3554cc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2763cf1b12f4e1c" /><Relationship Type="http://schemas.openxmlformats.org/officeDocument/2006/relationships/notesMaster" Target="/ppt/notesMasters/notesMaster1.xml" Id="R9c93f5387edc4d1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058dd9b65544159" /><Relationship Type="http://schemas.openxmlformats.org/officeDocument/2006/relationships/notesMaster" Target="/ppt/notesMasters/notesMaster1.xml" Id="R11c28aa624b1488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5c847e84d5d4ed1" /><Relationship Type="http://schemas.openxmlformats.org/officeDocument/2006/relationships/notesMaster" Target="/ppt/notesMasters/notesMaster1.xml" Id="R5afcbd1a8c8f45b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76f06921347e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e7e72ec757947d6" /><Relationship Type="http://schemas.openxmlformats.org/officeDocument/2006/relationships/slideLayout" Target="/ppt/slideLayouts/slideLayout1.xml" Id="Rca83669d1a284de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3669d1a284de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b83ad40ff4381" /><Relationship Type="http://schemas.openxmlformats.org/officeDocument/2006/relationships/notesSlide" Target="/ppt/notesSlides/notesSlide1.xml" Id="R20f0692130d24e2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a77224eaa4986" /><Relationship Type="http://schemas.openxmlformats.org/officeDocument/2006/relationships/notesSlide" Target="/ppt/notesSlides/notesSlide10.xml" Id="R13ac97c83cbc49b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3137ea94844b3" /><Relationship Type="http://schemas.openxmlformats.org/officeDocument/2006/relationships/notesSlide" Target="/ppt/notesSlides/notesSlide11.xml" Id="R74a1b61ef3b3403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203ff524e4f3d" /><Relationship Type="http://schemas.openxmlformats.org/officeDocument/2006/relationships/notesSlide" Target="/ppt/notesSlides/notesSlide12.xml" Id="R6d2d3f4efb5447b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5c69df3db4316" /><Relationship Type="http://schemas.openxmlformats.org/officeDocument/2006/relationships/notesSlide" Target="/ppt/notesSlides/notesSlide13.xml" Id="R554649c975a34d0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7861539b4443" /><Relationship Type="http://schemas.openxmlformats.org/officeDocument/2006/relationships/notesSlide" Target="/ppt/notesSlides/notesSlide14.xml" Id="R63085304ccef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cb1c2ad594bc1" /><Relationship Type="http://schemas.openxmlformats.org/officeDocument/2006/relationships/notesSlide" Target="/ppt/notesSlides/notesSlide2.xml" Id="R902cb82aa39d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511259904327" /><Relationship Type="http://schemas.openxmlformats.org/officeDocument/2006/relationships/notesSlide" Target="/ppt/notesSlides/notesSlide3.xml" Id="R89c15198730f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c6b42d1af49dc" /><Relationship Type="http://schemas.openxmlformats.org/officeDocument/2006/relationships/notesSlide" Target="/ppt/notesSlides/notesSlide4.xml" Id="Rb46fc19df190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a5ae464d94ac5" /><Relationship Type="http://schemas.openxmlformats.org/officeDocument/2006/relationships/notesSlide" Target="/ppt/notesSlides/notesSlide5.xml" Id="Ra7fa07486110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98975e8934a05" /><Relationship Type="http://schemas.openxmlformats.org/officeDocument/2006/relationships/notesSlide" Target="/ppt/notesSlides/notesSlide6.xml" Id="Rdda38ded0b0440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c81dfcc04af8" /><Relationship Type="http://schemas.openxmlformats.org/officeDocument/2006/relationships/notesSlide" Target="/ppt/notesSlides/notesSlide7.xml" Id="R4778fbd8031b4f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82c7c55774565" /><Relationship Type="http://schemas.openxmlformats.org/officeDocument/2006/relationships/notesSlide" Target="/ppt/notesSlides/notesSlide8.xml" Id="R66d39b01b7fb47f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d2ab1888d4097" /><Relationship Type="http://schemas.openxmlformats.org/officeDocument/2006/relationships/notesSlide" Target="/ppt/notesSlides/notesSlide9.xml" Id="R4be620c23c3d451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D42880-DD2E-4735-99A0-8418FC7B7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47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CCD063-CBB7-4082-BA36-76A69E280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86690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D25BBE-5170-45AE-BAD1-E815D5E7F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704850"/>
            <a:ext cx="1676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3B8A6"/>
                </a:solidFill>
              </a:defRPr>
            </a:pPr>
            <a:r>
              <a:rPr sz="900" b="1">
                <a:solidFill>
                  <a:srgbClr val="13B8A6"/>
                </a:solidFill>
              </a:rPr>
              <a:t>OPERATIONS PORTFOLIO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176D71-3DF6-4D09-93F2-89E742080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685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Last-Mile Delivery</a:t>
            </a:r>
          </a:p>
          <a:p xmlns:a="http://schemas.openxmlformats.org/drawingml/2006/main">
            <a:pPr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Throughput Optimization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78AA2D-D576-4BBD-AF9C-1C33CAFCC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67050"/>
            <a:ext cx="6381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C9D5DF"/>
                </a:solidFill>
              </a:defRPr>
            </a:pPr>
            <a:r>
              <a:rPr sz="1575" b="0">
                <a:solidFill>
                  <a:srgbClr val="C9D5DF"/>
                </a:solidFill>
              </a:rPr>
              <a:t>A DMAIC program case study built from synthetic van-level operating data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85F3AD-6AA7-4DC0-8D03-BFFCCE9BF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200150"/>
            <a:ext cx="3333750" cy="3714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9525">
            <a:solidFill>
              <a:srgbClr val="31516C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75BEA7-9C20-4044-8FB9-1425BBBCC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56210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13B8A6"/>
                </a:solidFill>
              </a:defRPr>
            </a:pPr>
            <a:r>
              <a:rPr sz="900" b="1">
                <a:solidFill>
                  <a:srgbClr val="13B8A6"/>
                </a:solidFill>
              </a:rPr>
              <a:t>THE DECISION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98F557-6CEC-4AFF-A474-FA17823A7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952625"/>
            <a:ext cx="2476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Scale the operating changes only if service, labor, and safety guardrails hold in a live validation pilot.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81934C-C096-48BC-85CF-DBFAB9FB7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390900"/>
            <a:ext cx="2381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A9440A-6A17-40FA-B575-175CC54FA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638550"/>
            <a:ext cx="247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C9D5DF"/>
                </a:solidFill>
              </a:defRPr>
            </a:pPr>
            <a:r>
              <a:rPr sz="1125" b="0">
                <a:solidFill>
                  <a:srgbClr val="C9D5DF"/>
                </a:solidFill>
              </a:rPr>
              <a:t>Vishvanath</a:t>
            </a:r>
          </a:p>
          <a:p xmlns:a="http://schemas.openxmlformats.org/drawingml/2006/main">
            <a:pPr>
              <a:defRPr sz="1125" b="0">
                <a:solidFill>
                  <a:srgbClr val="C9D5DF"/>
                </a:solidFill>
              </a:defRPr>
            </a:pPr>
            <a:r>
              <a:rPr sz="1125" b="0">
                <a:solidFill>
                  <a:srgbClr val="C9D5DF"/>
                </a:solidFill>
              </a:rPr>
              <a:t>Program management and operations portfolio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E5863D-A4A0-45C4-A287-4CCDC1764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05500"/>
            <a:ext cx="809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9FB2C1"/>
                </a:solidFill>
              </a:defRPr>
            </a:pPr>
            <a:r>
              <a:rPr sz="975" b="0">
                <a:solidFill>
                  <a:srgbClr val="9FB2C1"/>
                </a:solidFill>
              </a:rPr>
              <a:t>Disclosure: all operating records and modeled benefits in this case study are synthetic.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835936-8AD6-4905-9437-6F2DEDCE6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9BBCB"/>
                </a:solidFill>
              </a:defRPr>
            </a:pPr>
            <a:r>
              <a:rPr sz="825" b="1">
                <a:solidFill>
                  <a:srgbClr val="A9BBCB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4065195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5D3806C-9441-4F18-9D1C-08829732D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FINANCIAL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C9EB07-F0E4-4776-81C2-AB0184FF2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Benefits are component-based and adjusted for attribution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73F46D-A0CF-451E-ABF5-015AC60AD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22CA85-E428-41D4-A969-FDD90AE06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0A2293-37D1-4A30-BF34-783BC5B2F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Avoided reattempts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68EBB1-F61C-48E1-BE45-40836BB8E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095500" cy="2275999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D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0EB0E9-31FB-496F-BED9-C55D44102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095500" cy="2275999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D9E4D2-F332-4F62-8E82-6F2040004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81049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3B8A6"/>
                </a:solidFill>
              </a:defRPr>
            </a:pPr>
            <a:r>
              <a:rPr sz="1650" b="1">
                <a:solidFill>
                  <a:srgbClr val="13B8A6"/>
                </a:solidFill>
              </a:rPr>
              <a:t>$531K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4E5F53-041C-4B87-9451-FE9811D07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7907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Overtime reduction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F56F95-237E-4626-BD5A-46DAA3AFB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209800"/>
            <a:ext cx="2095500" cy="908685"/>
          </a:xfrm>
          <a:prstGeom xmlns:a="http://schemas.openxmlformats.org/drawingml/2006/main" prst="roundRect">
            <a:avLst>
              <a:gd name="adj" fmla="val 12579"/>
            </a:avLst>
          </a:prstGeom>
          <a:solidFill xmlns:a="http://schemas.openxmlformats.org/drawingml/2006/main">
            <a:srgbClr val="ED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F5F016-4D30-4BA3-ACD7-8C7AF5697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209800"/>
            <a:ext cx="2095500" cy="908685"/>
          </a:xfrm>
          <a:prstGeom xmlns:a="http://schemas.openxmlformats.org/drawingml/2006/main" prst="roundRect">
            <a:avLst>
              <a:gd name="adj" fmla="val 12579"/>
            </a:avLst>
          </a:prstGeom>
          <a:solidFill xmlns:a="http://schemas.openxmlformats.org/drawingml/2006/main">
            <a:srgbClr val="2E9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0A3AAC-C4DF-4F87-B2F8-64FC00EE5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213735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E9D68"/>
                </a:solidFill>
              </a:defRPr>
            </a:pPr>
            <a:r>
              <a:rPr sz="1650" b="1">
                <a:solidFill>
                  <a:srgbClr val="2E9D68"/>
                </a:solidFill>
              </a:rPr>
              <a:t>$212K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5FF166-17A3-478E-9BD9-557A800C8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79070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Fewer rescue routes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496E27-B8BB-46AA-90F6-30B9626AF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09800"/>
            <a:ext cx="2095500" cy="300038"/>
          </a:xfrm>
          <a:prstGeom xmlns:a="http://schemas.openxmlformats.org/drawingml/2006/main" prst="roundRect">
            <a:avLst>
              <a:gd name="adj" fmla="val 38095"/>
            </a:avLst>
          </a:prstGeom>
          <a:solidFill xmlns:a="http://schemas.openxmlformats.org/drawingml/2006/main">
            <a:srgbClr val="ED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8AA9B1-EA5C-4F23-923C-338E0E104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09800"/>
            <a:ext cx="2095500" cy="300038"/>
          </a:xfrm>
          <a:prstGeom xmlns:a="http://schemas.openxmlformats.org/drawingml/2006/main" prst="roundRect">
            <a:avLst>
              <a:gd name="adj" fmla="val 38095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07A3A1-73F4-4DB2-BAE6-066238F4A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05088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59E0B"/>
                </a:solidFill>
              </a:defRPr>
            </a:pPr>
            <a:r>
              <a:rPr sz="1650" b="1">
                <a:solidFill>
                  <a:srgbClr val="F59E0B"/>
                </a:solidFill>
              </a:rPr>
              <a:t>$70K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4412F8-0C5E-4431-BB84-701A7B7E5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714500"/>
            <a:ext cx="1924050" cy="2914650"/>
          </a:xfrm>
          <a:prstGeom xmlns:a="http://schemas.openxmlformats.org/drawingml/2006/main" prst="roundRect">
            <a:avLst>
              <a:gd name="adj" fmla="val 5941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9525">
            <a:solidFill>
              <a:srgbClr val="0B1F3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4C724B-27B3-4A5F-8448-AC3690F2D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714500"/>
            <a:ext cx="66675" cy="2914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16340F-C6C2-47BB-9CAB-E2BE4D8AF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88595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13B8A6"/>
                </a:solidFill>
              </a:defRPr>
            </a:pPr>
            <a:r>
              <a:rPr sz="1275" b="1">
                <a:solidFill>
                  <a:srgbClr val="13B8A6"/>
                </a:solidFill>
              </a:rPr>
              <a:t>Base case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8C8457-3DF8-49F8-B093-136493189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238375"/>
            <a:ext cx="15240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$814K gross</a:t>
            </a:r>
          </a:p>
          <a:p xmlns:a="http://schemas.openxmlformats.org/drawingml/2006/main">
            <a:pPr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× 80% attribution</a:t>
            </a:r>
          </a:p>
          <a:p xmlns:a="http://schemas.openxmlformats.org/drawingml/2006/main">
            <a:pPr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= $651K recurring</a:t>
            </a:r>
          </a:p>
          <a:p xmlns:a="http://schemas.openxmlformats.org/drawingml/2006/main">
            <a:pPr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− $245K implementation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$406K Year 1 net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8E32813-B0D2-452A-8164-51B5E334D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042035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605D77C-E72A-4DC2-B181-72B6E4002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19725"/>
            <a:ext cx="996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B1F33"/>
                </a:solidFill>
              </a:defRPr>
            </a:pPr>
            <a:r>
              <a:rPr sz="1125" b="1">
                <a:solidFill>
                  <a:srgbClr val="0B1F33"/>
                </a:solidFill>
              </a:rPr>
              <a:t>Sensitivity range: downside $151K net | base $406K net | upside $692K net. Validate volumes, unit costs, and attribution before commitment.</a:t>
            </a:r>
          </a:p>
        </p:txBody>
      </p:sp>
    </p:spTree>
    <p:extLst>
      <p:ext uri="{BB962C8B-B14F-4D97-AF65-F5344CB8AC3E}">
        <p14:creationId xmlns:p14="http://schemas.microsoft.com/office/powerpoint/2010/main" val="198249977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774778F-06E7-43F2-A41A-BB8CF290A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CONTROL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32B141-551D-44B3-8568-FB646B036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Business targets and statistical limits serve different purposes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2CB1F7-CB2A-4817-A888-DC2959B28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69F68A-6DCD-4CAE-9E1D-B4797053E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144CBC-F3EB-45C1-960D-E101C9970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6572250" cy="3105150"/>
          </a:xfrm>
          <a:prstGeom xmlns:a="http://schemas.openxmlformats.org/drawingml/2006/main" prst="roundRect">
            <a:avLst>
              <a:gd name="adj" fmla="val 36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77607D-6D54-4AEF-BD5B-730614B07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2405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Weekly dock-to-depart monitoring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BEF600-6DC7-459E-AFDA-55BD7D2CD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146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8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9D96E7-BAA5-49EA-9384-D0725EECA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06705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8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93AA76-1C4D-45EE-AAB9-3335EADFD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61950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8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AAB3AB-93DB-4A03-BA45-2F519D9F4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171950"/>
            <a:ext cx="542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8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E4DD98-3601-4AAD-90C2-69B6C4537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810000"/>
            <a:ext cx="5429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25B772-6279-42FF-B6B2-9D05EF38B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5814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8A5A00"/>
                </a:solidFill>
              </a:defRPr>
            </a:pPr>
            <a:r>
              <a:rPr sz="900" b="1">
                <a:solidFill>
                  <a:srgbClr val="8A5A00"/>
                </a:solidFill>
              </a:rPr>
              <a:t>Business target 12.0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FF5670-D015-4F55-A716-20761EB37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26779">
            <a:off x="1295400" y="2809875"/>
            <a:ext cx="751027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37DEE9-7F67-4A44-9BFB-959FA4ED6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735586">
            <a:off x="2019300" y="3009900"/>
            <a:ext cx="827086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C39E41-42BD-4BE8-9A13-1DAE7D76F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213492">
            <a:off x="2743200" y="3409950"/>
            <a:ext cx="771466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B99612-F21F-485A-BAC7-3364F6794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926779">
            <a:off x="3467100" y="3676650"/>
            <a:ext cx="751027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86EE58-CFE2-49E5-A872-8CB6EDDF3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26249">
            <a:off x="4191000" y="3876675"/>
            <a:ext cx="73608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70B59A-50C0-41B1-A69C-E31439C30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315744">
            <a:off x="4914900" y="4010025"/>
            <a:ext cx="726964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59198B-4CB4-4388-B71B-FABEC153C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626249">
            <a:off x="5638800" y="3943350"/>
            <a:ext cx="73608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EC684BE-AC56-4F3D-A69C-7D2099B13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7527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6505BE5-5559-4981-BCEE-96F94B340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4552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5E7184"/>
                </a:solidFill>
              </a:defRPr>
            </a:pPr>
            <a:r>
              <a:rPr sz="750" b="0">
                <a:solidFill>
                  <a:srgbClr val="5E7184"/>
                </a:solidFill>
              </a:rPr>
              <a:t>W1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9D71BD-1E00-4919-92BE-86F72C790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1E2BA0-13E2-483E-9ED0-6FC899F2B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4552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5E7184"/>
                </a:solidFill>
              </a:defRPr>
            </a:pPr>
            <a:r>
              <a:rPr sz="750" b="0">
                <a:solidFill>
                  <a:srgbClr val="5E7184"/>
                </a:solidFill>
              </a:rPr>
              <a:t>W2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8442366-AD29-45EE-8D04-9DD25E166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3528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6719C31-7352-471D-BB76-D584836D2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1275" y="4552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5E7184"/>
                </a:solidFill>
              </a:defRPr>
            </a:pPr>
            <a:r>
              <a:rPr sz="750" b="0">
                <a:solidFill>
                  <a:srgbClr val="5E7184"/>
                </a:solidFill>
              </a:rPr>
              <a:t>W3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1085A2F-1187-41C0-A27E-26B7D2325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6195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9098BC-2B39-41E0-9048-2D9638F9E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4552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5E7184"/>
                </a:solidFill>
              </a:defRPr>
            </a:pPr>
            <a:r>
              <a:rPr sz="750" b="0">
                <a:solidFill>
                  <a:srgbClr val="5E7184"/>
                </a:solidFill>
              </a:rPr>
              <a:t>W4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BBD218C-6FC7-4BFC-A013-DDC62DA2B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8195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E414833-4F5C-444B-882E-722320261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9075" y="4552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5E7184"/>
                </a:solidFill>
              </a:defRPr>
            </a:pPr>
            <a:r>
              <a:rPr sz="750" b="0">
                <a:solidFill>
                  <a:srgbClr val="5E7184"/>
                </a:solidFill>
              </a:rPr>
              <a:t>W5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54D0729-9341-4BF8-9D36-CF04AFF33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9528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1C1BD92-D077-4FF8-A670-6AABBF9F5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4552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5E7184"/>
                </a:solidFill>
              </a:defRPr>
            </a:pPr>
            <a:r>
              <a:rPr sz="750" b="0">
                <a:solidFill>
                  <a:srgbClr val="5E7184"/>
                </a:solidFill>
              </a:rPr>
              <a:t>W6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F103C01-9A1F-42F9-A410-FD1CBEAA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38862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5734FF-F2CF-4E3C-9E38-06A3A3B1B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4552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5E7184"/>
                </a:solidFill>
              </a:defRPr>
            </a:pPr>
            <a:r>
              <a:rPr sz="750" b="0">
                <a:solidFill>
                  <a:srgbClr val="5E7184"/>
                </a:solidFill>
              </a:rPr>
              <a:t>W7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FC3A5BC-92AC-428B-A449-2128ADA41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195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7F7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5104473-F70F-4040-8A16-BFA5325EC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4552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5E7184"/>
                </a:solidFill>
              </a:defRPr>
            </a:pPr>
            <a:r>
              <a:rPr sz="750" b="0">
                <a:solidFill>
                  <a:srgbClr val="5E7184"/>
                </a:solidFill>
              </a:rPr>
              <a:t>W8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2981DD7-CE67-4586-B037-0D157D2DD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52600"/>
            <a:ext cx="3505200" cy="1390650"/>
          </a:xfrm>
          <a:prstGeom xmlns:a="http://schemas.openxmlformats.org/drawingml/2006/main" prst="roundRect">
            <a:avLst>
              <a:gd name="adj" fmla="val 82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4808B30-D49F-4026-AB70-BAC385575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52600"/>
            <a:ext cx="66675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DB61EC6-2EA4-423D-89F1-CC8BC8A27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92405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Business target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A4EDA19-0087-445E-B6DD-E0A4C8C23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276475"/>
            <a:ext cx="3105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A performance commitment. Escalate any week above 12 minutes.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9AFB0B8-C3F1-4005-8EA1-6318675FC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33750"/>
            <a:ext cx="350520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9038463-097C-461B-A301-C41F12827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33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AD4FA47-B445-4DAE-835F-EBFADAE1F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50520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Statistical limits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40A36FE-5E55-4841-9F82-BA75207A1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857625"/>
            <a:ext cx="31051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Calculated from stable process data. Investigate any point beyond a limit or any non-random run pattern.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8AF55D7-5D72-40B6-9191-0269F6D0C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391150"/>
            <a:ext cx="981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F33"/>
                </a:solidFill>
              </a:defRPr>
            </a:pPr>
            <a:r>
              <a:rPr sz="1200" b="1">
                <a:solidFill>
                  <a:srgbClr val="0B1F33"/>
                </a:solidFill>
              </a:rPr>
              <a:t>Response owner: station operations manager | Review: weekly WBR | Rollback: two consecutive guardrail breaches</a:t>
            </a:r>
          </a:p>
        </p:txBody>
      </p:sp>
    </p:spTree>
    <p:extLst>
      <p:ext uri="{BB962C8B-B14F-4D97-AF65-F5344CB8AC3E}">
        <p14:creationId xmlns:p14="http://schemas.microsoft.com/office/powerpoint/2010/main" val="89867528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3427E09-9CB8-44E3-A7CD-6F7CAB1ED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PROGRAM GOVERNANCE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F01590-0EF2-4951-B71D-F3B3A2F30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The mechanism turns analysis into accountable operating work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653E09-77DC-429C-9946-5BF533E71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72C87C-5A00-40FA-99C4-DFA03854D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19728C-65AF-45B2-975C-DFE3957C3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2266950" cy="2514600"/>
          </a:xfrm>
          <a:prstGeom xmlns:a="http://schemas.openxmlformats.org/drawingml/2006/main" prst="roundRect">
            <a:avLst>
              <a:gd name="adj" fmla="val 5042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9525">
            <a:solidFill>
              <a:srgbClr val="13B8A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EE4856-5D03-4567-BD4A-4627CD90D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0574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183343-C675-4195-9516-4A70DD092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2479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759949-E664-4CB5-8E36-83BA75D55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09900"/>
            <a:ext cx="1885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WBR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D40A8B-560E-406A-95EE-87DDD57FB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2900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One page: KPI status, drivers, actions, owner, due date.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9A3BB5-3B2F-44E7-845F-D3A54C38E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1790700"/>
            <a:ext cx="2266950" cy="2514600"/>
          </a:xfrm>
          <a:prstGeom xmlns:a="http://schemas.openxmlformats.org/drawingml/2006/main" prst="roundRect">
            <a:avLst>
              <a:gd name="adj" fmla="val 50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2619E5-8F3B-4709-8407-A84EEFD62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20574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6A8459-D760-4A6A-B5CC-A39ECFB4E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22479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27E849-2CDE-434A-91BB-D60E98996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009900"/>
            <a:ext cx="1885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RACI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4539E1-AB54-4E7C-8365-89BE3826F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42900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Sponsor: site leader. Accountable owner: operations manager.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4833D0-A761-4657-B52B-86017EAE4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1790700"/>
            <a:ext cx="2266950" cy="2514600"/>
          </a:xfrm>
          <a:prstGeom xmlns:a="http://schemas.openxmlformats.org/drawingml/2006/main" prst="roundRect">
            <a:avLst>
              <a:gd name="adj" fmla="val 50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912409-E31F-4952-BC58-D719B3236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20574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FC291D-0649-4B60-A4C6-D6DC94A5B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22479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B614D0-1FCB-43A8-8710-BEDD70BEB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009900"/>
            <a:ext cx="1885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RAID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B66AD5-3F0D-4AE6-8653-7257535AE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42900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Weekly review of risks, assumptions, issues, and dependencies.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4F001CD-A5CC-4657-8CE0-F99DCF041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790700"/>
            <a:ext cx="2266950" cy="2514600"/>
          </a:xfrm>
          <a:prstGeom xmlns:a="http://schemas.openxmlformats.org/drawingml/2006/main" prst="roundRect">
            <a:avLst>
              <a:gd name="adj" fmla="val 50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F2B2103-B50E-4C5F-B680-176B75AB7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0574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C04CC0-BF5A-4CED-8C5E-C691325AE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247900"/>
            <a:ext cx="72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B22D7D-39C4-4A39-B834-2963978CB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009900"/>
            <a:ext cx="1885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Change control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C0BBFE-C2EC-4735-BBE6-B9E4E7402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42900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Pilot change request required for scope, staffing, or target changes.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35AF7A6-7A86-418F-B13E-9B42011E8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1009650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0B1F33"/>
          </a:solidFill>
          <a:ln xmlns:a="http://schemas.openxmlformats.org/drawingml/2006/main" w="9525">
            <a:solidFill>
              <a:srgbClr val="0B1F3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8A4CEE4-89F7-4CB0-B9EB-386BE1ABF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3B8A6"/>
                </a:solidFill>
              </a:defRPr>
            </a:pPr>
            <a:r>
              <a:rPr sz="1050" b="1">
                <a:solidFill>
                  <a:srgbClr val="13B8A6"/>
                </a:solidFill>
              </a:rPr>
              <a:t>Escalation rule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5E36317-70D7-41D6-8EA3-2D75AC3DD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9149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Any guardrail breach gets an owner the same day. Two consecutive breaches pause expansion until root cause and recovery are reviewed.</a:t>
            </a:r>
          </a:p>
        </p:txBody>
      </p:sp>
    </p:spTree>
    <p:extLst>
      <p:ext uri="{BB962C8B-B14F-4D97-AF65-F5344CB8AC3E}">
        <p14:creationId xmlns:p14="http://schemas.microsoft.com/office/powerpoint/2010/main" val="14920881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C8C99B-7B4B-4156-8F47-1C281BEBC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AMAZON AND PROGRAM-MANAGEMENT RELEVANCE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330FF5-139D-470D-932C-CB0F7EB7A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The project demonstrates mechanisms, judgment, and evidence discipline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FE23E5-3679-401D-9BC5-42C02A6EA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0E1999-BAC7-4A67-BFE0-F2F27F132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A395C9-D0D7-4C24-97A7-E52E7BDE2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104203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9A7CEC-384A-4B85-9C10-95A938244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14525"/>
            <a:ext cx="16954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7ECEC7-6382-44B0-AE23-A74FA6523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71675"/>
            <a:ext cx="1504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Dive Deep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D7D814-BD96-4E02-9F69-0C1939B7E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895475"/>
            <a:ext cx="7886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42536"/>
                </a:solidFill>
              </a:defRPr>
            </a:pPr>
            <a:r>
              <a:rPr sz="1275" b="0">
                <a:solidFill>
                  <a:srgbClr val="142536"/>
                </a:solidFill>
              </a:rPr>
              <a:t>Trace a broad service problem to a specific staging and exception mechanism.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B8681F-44A8-4F03-9A2F-D07F2DF45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104203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610923-497F-4EAF-8E61-77969EF0B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05125"/>
            <a:ext cx="16954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BA47EE-EA87-4CB7-A3DA-BD3E923A9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62275"/>
            <a:ext cx="1504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Ownership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F6B547-E154-4B31-8D19-C3395D53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886075"/>
            <a:ext cx="7886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42536"/>
                </a:solidFill>
              </a:defRPr>
            </a:pPr>
            <a:r>
              <a:rPr sz="1275" b="0">
                <a:solidFill>
                  <a:srgbClr val="142536"/>
                </a:solidFill>
              </a:rPr>
              <a:t>Name one accountable operator, define response rules, and make rollback explicit.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47BA9E-EF97-43D2-BAB6-CFC0B39B5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57600"/>
            <a:ext cx="104203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41FEDF-EDBE-42D3-A84D-FF5C45F87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95725"/>
            <a:ext cx="16954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6211B9-1203-47D7-938F-7864124EF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52875"/>
            <a:ext cx="1504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Deliver Results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475192-09EF-4FDF-A146-5E824B02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876675"/>
            <a:ext cx="7886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42536"/>
                </a:solidFill>
              </a:defRPr>
            </a:pPr>
            <a:r>
              <a:rPr sz="1275" b="0">
                <a:solidFill>
                  <a:srgbClr val="142536"/>
                </a:solidFill>
              </a:rPr>
              <a:t>Connect operational KPIs to a phased rollout and component financial model.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5C1796-A28F-4F44-9C89-85700770A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104203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9116E2-0C2C-4399-BC80-63839DA33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886325"/>
            <a:ext cx="16954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844A30-6464-44D5-90C3-A37CB1B6B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43475"/>
            <a:ext cx="1504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59E0B"/>
                </a:solidFill>
              </a:defRPr>
            </a:pPr>
            <a:r>
              <a:rPr sz="900" b="1">
                <a:solidFill>
                  <a:srgbClr val="F59E0B"/>
                </a:solidFill>
              </a:rPr>
              <a:t>Earn Trust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C3F256-F655-4F8C-810A-D65384855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867275"/>
            <a:ext cx="7886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42536"/>
                </a:solidFill>
              </a:defRPr>
            </a:pPr>
            <a:r>
              <a:rPr sz="1275" b="0">
                <a:solidFill>
                  <a:srgbClr val="142536"/>
                </a:solidFill>
              </a:rPr>
              <a:t>Separate synthetic evidence, modeled outputs, and public context in every claim.</a:t>
            </a:r>
          </a:p>
        </p:txBody>
      </p:sp>
    </p:spTree>
    <p:extLst>
      <p:ext uri="{BB962C8B-B14F-4D97-AF65-F5344CB8AC3E}">
        <p14:creationId xmlns:p14="http://schemas.microsoft.com/office/powerpoint/2010/main" val="72649102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7DBB69-A245-44CC-BA4F-9D75794D6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13B8A6"/>
                </a:solidFill>
              </a:defRPr>
            </a:pPr>
            <a:r>
              <a:rPr sz="900" b="1">
                <a:solidFill>
                  <a:srgbClr val="13B8A6"/>
                </a:solidFill>
              </a:rPr>
              <a:t>CLOSE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AE36EF-E62F-47E9-A17F-52A8A658D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A credible next step is a live validation pilot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893EE9-830C-41F7-83E1-F74A4018A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53DDFC-05D5-4A63-AC7B-66D2DFDAE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A9BBCB"/>
                </a:solidFill>
              </a:defRPr>
            </a:pPr>
            <a:r>
              <a:rPr sz="825" b="1">
                <a:solidFill>
                  <a:srgbClr val="A9BBCB"/>
                </a:solidFill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02DBE7-D4D1-4BFA-8625-50C8018B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954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13B8A6"/>
                </a:solidFill>
              </a:defRPr>
            </a:pPr>
            <a:r>
              <a:rPr sz="1125" b="1">
                <a:solidFill>
                  <a:srgbClr val="13B8A6"/>
                </a:solidFill>
              </a:rPr>
              <a:t>Decision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4DCC25-311C-40AF-AFFF-6784E41B1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57400"/>
            <a:ext cx="457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Proceed conditionally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13F9FD-D950-4AF3-9CAC-CE7DE4F50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5905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C9D5DF"/>
                </a:solidFill>
              </a:defRPr>
            </a:pPr>
            <a:r>
              <a:rPr sz="1500" b="0">
                <a:solidFill>
                  <a:srgbClr val="C9D5DF"/>
                </a:solidFill>
              </a:rPr>
              <a:t>The synthetic model supports the operating hypothesis and clarifies the mechanism. A real pilot must validate causality, safety, labor effects, and financial assumptions.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D8A74A-EA62-49EC-865C-FA87D60AA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57350"/>
            <a:ext cx="3790950" cy="3276600"/>
          </a:xfrm>
          <a:prstGeom xmlns:a="http://schemas.openxmlformats.org/drawingml/2006/main" prst="roundRect">
            <a:avLst>
              <a:gd name="adj" fmla="val 3488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9525">
            <a:solidFill>
              <a:srgbClr val="31516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FDA4F2-D895-433B-B49B-80DC251B2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9431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13B8A6"/>
                </a:solidFill>
              </a:defRPr>
            </a:pPr>
            <a:r>
              <a:rPr sz="975" b="1">
                <a:solidFill>
                  <a:srgbClr val="13B8A6"/>
                </a:solidFill>
              </a:rPr>
              <a:t>NEXT VALIDATION STEPS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B0D5F2-5486-48A7-8267-702F0248E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2419350"/>
            <a:ext cx="3105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  Validate event timestamps and missing-data rates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3BEFEB-BCDB-4EF9-9BBA-79776DC20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2971800"/>
            <a:ext cx="3105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  Run one wave with a contemporaneous comparison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6E1110-BBE2-4DAF-A4B1-C32CA5C7F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24250"/>
            <a:ext cx="3105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  Confirm flex-role opportunity cost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4DB053-D01C-420B-91D5-436C59495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76700"/>
            <a:ext cx="3105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  Publish WBR owner and rollback criteria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0BB278-0CA9-418A-B025-E97FF31EF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48250"/>
            <a:ext cx="10267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9C85EF-8476-439A-8811-449236AE3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149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3B8A6"/>
                </a:solidFill>
              </a:defRPr>
            </a:pPr>
            <a:r>
              <a:rPr sz="1050" b="1">
                <a:solidFill>
                  <a:srgbClr val="13B8A6"/>
                </a:solidFill>
              </a:rPr>
              <a:t>Companion artifacts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279EAD-005A-4121-A654-153D80298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295900"/>
            <a:ext cx="714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KPI model workbook  |  DMAIC case study  |  Program overview</a:t>
            </a:r>
          </a:p>
        </p:txBody>
      </p:sp>
    </p:spTree>
    <p:extLst>
      <p:ext uri="{BB962C8B-B14F-4D97-AF65-F5344CB8AC3E}">
        <p14:creationId xmlns:p14="http://schemas.microsoft.com/office/powerpoint/2010/main" val="522249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887EAC0-60C0-444D-BB1B-FBC0F0D31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EXECUTIVE DECISION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A3C1EE-5899-4306-ADA3-100B83ABB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A strong modeled result, with a clear validation boundary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A6FA3C-1362-4558-B261-F2FEBDC86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BACF52-BEB3-4283-82C3-6E22874D8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A2AF66-50FA-46A3-9840-4B6AA00B1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2476500" cy="1390650"/>
          </a:xfrm>
          <a:prstGeom xmlns:a="http://schemas.openxmlformats.org/drawingml/2006/main" prst="roundRect">
            <a:avLst>
              <a:gd name="adj" fmla="val 82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8457AE-E3C0-4113-B0DE-F335048F3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2133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5E7184"/>
                </a:solidFill>
              </a:defRPr>
            </a:pPr>
            <a:r>
              <a:rPr sz="825" b="1">
                <a:solidFill>
                  <a:srgbClr val="5E7184"/>
                </a:solidFill>
              </a:rPr>
              <a:t>DOCK-TO-DEPART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E6A2E8-8A23-493A-9493-97EFBB1A3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85975"/>
            <a:ext cx="2133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087F73"/>
                </a:solidFill>
              </a:defRPr>
            </a:pPr>
            <a:r>
              <a:rPr sz="2325" b="1">
                <a:solidFill>
                  <a:srgbClr val="087F73"/>
                </a:solidFill>
              </a:rPr>
              <a:t>14.60 → 11.39 min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E9C669-C57E-46AF-931F-3305419E1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908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E7184"/>
                </a:solidFill>
              </a:defRPr>
            </a:pPr>
            <a:r>
              <a:rPr sz="900" b="0">
                <a:solidFill>
                  <a:srgbClr val="5E7184"/>
                </a:solidFill>
              </a:rPr>
              <a:t>22.0% faster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5B7132-FF57-4DEC-9ED4-4D7C04075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657350"/>
            <a:ext cx="2476500" cy="1390650"/>
          </a:xfrm>
          <a:prstGeom xmlns:a="http://schemas.openxmlformats.org/drawingml/2006/main" prst="roundRect">
            <a:avLst>
              <a:gd name="adj" fmla="val 82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FA35CA-1FBF-458A-BA92-CB3108B22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809750"/>
            <a:ext cx="2133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5E7184"/>
                </a:solidFill>
              </a:defRPr>
            </a:pPr>
            <a:r>
              <a:rPr sz="825" b="1">
                <a:solidFill>
                  <a:srgbClr val="5E7184"/>
                </a:solidFill>
              </a:rPr>
              <a:t>ON-TIME DELIVERY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801FE7-A768-4C33-A9F6-2E551A531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85975"/>
            <a:ext cx="2133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2E9D68"/>
                </a:solidFill>
              </a:defRPr>
            </a:pPr>
            <a:r>
              <a:rPr sz="2325" b="1">
                <a:solidFill>
                  <a:srgbClr val="2E9D68"/>
                </a:solidFill>
              </a:rPr>
              <a:t>80.2% → 95.6%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9F690D-0C96-403D-A413-D33DBBC8F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5908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E7184"/>
                </a:solidFill>
              </a:defRPr>
            </a:pPr>
            <a:r>
              <a:rPr sz="900" b="0">
                <a:solidFill>
                  <a:srgbClr val="5E7184"/>
                </a:solidFill>
              </a:rPr>
              <a:t>+15.4 percentage points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3712F7-6091-4181-AD81-2BB809EA7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657350"/>
            <a:ext cx="2476500" cy="1390650"/>
          </a:xfrm>
          <a:prstGeom xmlns:a="http://schemas.openxmlformats.org/drawingml/2006/main" prst="roundRect">
            <a:avLst>
              <a:gd name="adj" fmla="val 82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D30456-967A-46EA-8275-1B76320DC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809750"/>
            <a:ext cx="2133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5E7184"/>
                </a:solidFill>
              </a:defRPr>
            </a:pPr>
            <a:r>
              <a:rPr sz="825" b="1">
                <a:solidFill>
                  <a:srgbClr val="5E7184"/>
                </a:solidFill>
              </a:rPr>
              <a:t>OVERTIME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74387A-AA94-4EF4-8016-EBDDE1C41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085975"/>
            <a:ext cx="2133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F59E0B"/>
                </a:solidFill>
              </a:defRPr>
            </a:pPr>
            <a:r>
              <a:rPr sz="2325" b="1">
                <a:solidFill>
                  <a:srgbClr val="F59E0B"/>
                </a:solidFill>
              </a:rPr>
              <a:t>20.91 → 9.99 hr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47CAD5-699C-46F6-82BB-C1F486D63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5908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E7184"/>
                </a:solidFill>
              </a:defRPr>
            </a:pPr>
            <a:r>
              <a:rPr sz="900" b="0">
                <a:solidFill>
                  <a:srgbClr val="5E7184"/>
                </a:solidFill>
              </a:rPr>
              <a:t>52.2% lower per van-day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14A51C-A485-42D6-9B07-4FC5D2C0D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657350"/>
            <a:ext cx="2476500" cy="1390650"/>
          </a:xfrm>
          <a:prstGeom xmlns:a="http://schemas.openxmlformats.org/drawingml/2006/main" prst="roundRect">
            <a:avLst>
              <a:gd name="adj" fmla="val 82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7528D4-6BB5-4BD2-9CA8-8409E4C49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809750"/>
            <a:ext cx="2133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5E7184"/>
                </a:solidFill>
              </a:defRPr>
            </a:pPr>
            <a:r>
              <a:rPr sz="825" b="1">
                <a:solidFill>
                  <a:srgbClr val="5E7184"/>
                </a:solidFill>
              </a:rPr>
              <a:t>YEAR 1 NET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D0485A-2013-4D66-B3D6-0F7F2CD84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085975"/>
            <a:ext cx="2133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0B1F33"/>
                </a:solidFill>
              </a:defRPr>
            </a:pPr>
            <a:r>
              <a:rPr sz="2325" b="1">
                <a:solidFill>
                  <a:srgbClr val="0B1F33"/>
                </a:solidFill>
              </a:rPr>
              <a:t>$406K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1BA3623-755F-401C-A5B0-ACEFC0E4A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59080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E7184"/>
                </a:solidFill>
              </a:defRPr>
            </a:pPr>
            <a:r>
              <a:rPr sz="900" b="0">
                <a:solidFill>
                  <a:srgbClr val="5E7184"/>
                </a:solidFill>
              </a:rPr>
              <a:t>Base case after attribution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CF5C32-8EFF-4982-85A7-594BD582B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670560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9525">
            <a:solidFill>
              <a:srgbClr val="13B8A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76E3745-C10F-4F1A-BCAD-C3F5D8DA4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66675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CA0DBE2-A42C-4AD9-A993-5605642A3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43300"/>
            <a:ext cx="6305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B1F33"/>
                </a:solidFill>
              </a:defRPr>
            </a:pPr>
            <a:r>
              <a:rPr sz="1575" b="1">
                <a:solidFill>
                  <a:srgbClr val="0B1F33"/>
                </a:solidFill>
              </a:rPr>
              <a:t>Recommendation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A02AF34-D849-42ED-888D-C34F91B45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95725"/>
            <a:ext cx="6305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5E7184"/>
                </a:solidFill>
              </a:defRPr>
            </a:pPr>
            <a:r>
              <a:rPr sz="1350" b="0">
                <a:solidFill>
                  <a:srgbClr val="5E7184"/>
                </a:solidFill>
              </a:rPr>
              <a:t>Adopt the standard-work package in a controlled site pilot. Release each rollout wave only after two stable weeks above the service target and within labor and safety guardrails.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5F99B88-CAA5-491B-BB91-846D273C8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371850"/>
            <a:ext cx="348615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F59E0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40FE4E-4B24-4E08-AB4B-47B062623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371850"/>
            <a:ext cx="66675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30F0BBB-71BC-4D9A-83E7-972B38B4A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543300"/>
            <a:ext cx="3086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What this does not prove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B60E0C2-8D31-4B57-BAD3-E001B48F2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895725"/>
            <a:ext cx="30861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Synthetic observations show internal model behavior. They do not prove causality, customer impact, or transferable savings in a live station.</a:t>
            </a:r>
          </a:p>
        </p:txBody>
      </p:sp>
    </p:spTree>
    <p:extLst>
      <p:ext uri="{BB962C8B-B14F-4D97-AF65-F5344CB8AC3E}">
        <p14:creationId xmlns:p14="http://schemas.microsoft.com/office/powerpoint/2010/main" val="213807561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B6F019-53E7-474C-A496-97F2BF92D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EVIDENCE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A61162-49E5-4B3D-8D0F-EBA15CA9E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Three evidence layers prevent overclaiming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A99CE5-8AC8-436C-9B4A-DBDFB5972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A313BF-6462-4C0C-A79C-4560C73A6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79AABD-0E3A-49D3-9280-9E8837876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30861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0EA37E-821D-40F2-8B8C-4AD5FD294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09550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D137B9-2E79-46BB-9F80-B27B38A6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276475"/>
            <a:ext cx="800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D211E0-AD82-48E1-AC38-ED7E40100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62300"/>
            <a:ext cx="2628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Synthetic observations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C10F30-EA05-4437-B1FC-93F5477F1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38550"/>
            <a:ext cx="2552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7,450 deterministic van-day records across baseline, pilot, and post periods. Used to test definitions, calculations, segmentation, and controls.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2FE169-7117-4686-8654-8E8207838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200400"/>
            <a:ext cx="171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4DD793-D7F2-478E-90F4-61E72EF5C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3857625" y="3143250"/>
            <a:ext cx="13335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FFABA7-C590-4FA1-8853-DF944380B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1752600"/>
            <a:ext cx="30861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D8BBF3-0999-4271-A3F5-72918E127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09550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DE983A-5B21-472A-8E79-71042749D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276475"/>
            <a:ext cx="800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ACCD538-96E5-471E-989F-E1EE494A6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162300"/>
            <a:ext cx="2628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Modeled outputs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289B05-B29B-4421-8207-A053667BE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638550"/>
            <a:ext cx="2552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Capacity and financial benefits are calculated from explicit assumptions. Attribution and implementation cost are shown separately.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0AE92B-2B50-4191-96D9-F84B115ED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0400"/>
            <a:ext cx="171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7BF872-DD71-4985-B6A4-E5ED866BF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7324725" y="3143250"/>
            <a:ext cx="13335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18BD70-B62C-461B-B57C-6D25FD944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752600"/>
            <a:ext cx="3086100" cy="295275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9C3E06-3EEB-4221-AA5A-13D6E8D11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09550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F16930-9E7E-4102-BE34-C79A0A4DB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276475"/>
            <a:ext cx="800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325DF34-DB03-40DC-8196-0E5BD933F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162300"/>
            <a:ext cx="2628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B1F33"/>
                </a:solidFill>
              </a:defRPr>
            </a:pPr>
            <a:r>
              <a:rPr sz="1425" b="1">
                <a:solidFill>
                  <a:srgbClr val="0B1F33"/>
                </a:solidFill>
              </a:rPr>
              <a:t>Public context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5D165BA-FCDF-46A6-8E36-A57268A06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638550"/>
            <a:ext cx="2552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Amazon Science route data informs terminology and scale context. It does not validate the synthetic results in this portfolio case.</a:t>
            </a:r>
          </a:p>
        </p:txBody>
      </p:sp>
    </p:spTree>
    <p:extLst>
      <p:ext uri="{BB962C8B-B14F-4D97-AF65-F5344CB8AC3E}">
        <p14:creationId xmlns:p14="http://schemas.microsoft.com/office/powerpoint/2010/main" val="9260218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F7082B7-7455-41CD-8067-58ED83C0B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DEFINE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3B33DA-C88D-4F12-B8C2-23CF88EE0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The program targets departure reliability, not route speed alone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B71F7E-84CF-411C-A622-5B7DFEA37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0DFEA1-5335-4652-A44E-549AB9651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5F1A50-A9D8-405E-B736-7449E0C1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3429000" cy="1733550"/>
          </a:xfrm>
          <a:prstGeom xmlns:a="http://schemas.openxmlformats.org/drawingml/2006/main" prst="roundRect">
            <a:avLst>
              <a:gd name="adj" fmla="val 65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6C8D23-C2E0-419E-80A8-15D129316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66675" cy="1733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45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68BC42-6C1B-4D5B-A249-D1C427F5B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28800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Problem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FBC836E-CD54-4E48-A2DB-2D9AC2F40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81225"/>
            <a:ext cx="302895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E7184"/>
                </a:solidFill>
              </a:defRPr>
            </a:pPr>
            <a:r>
              <a:rPr sz="1275" b="0">
                <a:solidFill>
                  <a:srgbClr val="5E7184"/>
                </a:solidFill>
              </a:rPr>
              <a:t>Late van departures create compressed delivery windows, overtime exposure, and avoidable rescue activity.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0C08EC-6F5F-4A0E-A41D-4EE74CB60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3429000" cy="1733550"/>
          </a:xfrm>
          <a:prstGeom xmlns:a="http://schemas.openxmlformats.org/drawingml/2006/main" prst="roundRect">
            <a:avLst>
              <a:gd name="adj" fmla="val 65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79215A-49BB-4C29-8118-DBB9CDA8E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66675" cy="1733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A89848-2D46-4CA7-B623-69B33983A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71900"/>
            <a:ext cx="3028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Goal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28A97F-5F4D-4748-8AD5-DFE6C1201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24325"/>
            <a:ext cx="302895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E7184"/>
                </a:solidFill>
              </a:defRPr>
            </a:pPr>
            <a:r>
              <a:rPr sz="1275" b="0">
                <a:solidFill>
                  <a:srgbClr val="5E7184"/>
                </a:solidFill>
              </a:rPr>
              <a:t>Reduce average dock-to-depart time to 12 minutes or less while holding on-time delivery at 95% or better.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17AA39-2B90-4234-8091-F1D35552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7145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87F73"/>
                </a:solidFill>
              </a:defRPr>
            </a:pPr>
            <a:r>
              <a:rPr sz="975" b="1">
                <a:solidFill>
                  <a:srgbClr val="087F73"/>
                </a:solidFill>
              </a:rPr>
              <a:t>IN SCOPE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11D851-C9EA-4EF2-B2F3-2B7DE4F56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95500"/>
            <a:ext cx="27241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8E10D9-F00D-4B8C-A22C-08C5DE7AE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200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87F73"/>
                </a:solidFill>
              </a:defRPr>
            </a:pPr>
            <a:r>
              <a:rPr sz="1125" b="1">
                <a:solidFill>
                  <a:srgbClr val="087F73"/>
                </a:solidFill>
              </a:rPr>
              <a:t>✓  Sort and stage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7EDA3B-B13F-4727-957E-3D77142D7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86050"/>
            <a:ext cx="27241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5237CD9-32DA-4325-B9EA-E720B6AF5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79082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87F73"/>
                </a:solidFill>
              </a:defRPr>
            </a:pPr>
            <a:r>
              <a:rPr sz="1125" b="1">
                <a:solidFill>
                  <a:srgbClr val="087F73"/>
                </a:solidFill>
              </a:rPr>
              <a:t>✓  Load and verify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D17313-545A-424D-9D23-FC21C4892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76600"/>
            <a:ext cx="27241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D95C4B-8BDD-41BE-9A3F-CC16A9D0B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3813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87F73"/>
                </a:solidFill>
              </a:defRPr>
            </a:pPr>
            <a:r>
              <a:rPr sz="1125" b="1">
                <a:solidFill>
                  <a:srgbClr val="087F73"/>
                </a:solidFill>
              </a:rPr>
              <a:t>✓  Dispatch release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22817F1-DF60-4A2F-9602-89D7A207C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867150"/>
            <a:ext cx="272415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A3B712-5FBD-44BD-A788-6FB5DD128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97192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87F73"/>
                </a:solidFill>
              </a:defRPr>
            </a:pPr>
            <a:r>
              <a:rPr sz="1125" b="1">
                <a:solidFill>
                  <a:srgbClr val="087F73"/>
                </a:solidFill>
              </a:rPr>
              <a:t>✓  Exception response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A931DD-A355-4024-B95A-FE244EEF4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17145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F59E0B"/>
                </a:solidFill>
              </a:defRPr>
            </a:pPr>
            <a:r>
              <a:rPr sz="975" b="1">
                <a:solidFill>
                  <a:srgbClr val="F59E0B"/>
                </a:solidFill>
              </a:rPr>
              <a:t>GUARDRAILS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5E759DF-9354-435C-A20F-63951D01D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095500"/>
            <a:ext cx="33528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648483-8979-421D-8C28-09F56DFB5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20027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8A5A00"/>
                </a:solidFill>
              </a:defRPr>
            </a:pPr>
            <a:r>
              <a:rPr sz="1125" b="1">
                <a:solidFill>
                  <a:srgbClr val="8A5A00"/>
                </a:solidFill>
              </a:rPr>
              <a:t>•  Safety incidents do not increase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1C8BB2D-56B1-4609-834B-CA437B306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686050"/>
            <a:ext cx="33528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5A2433F-D951-4EAA-95B7-639CC07F8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79082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8A5A00"/>
                </a:solidFill>
              </a:defRPr>
            </a:pPr>
            <a:r>
              <a:rPr sz="1125" b="1">
                <a:solidFill>
                  <a:srgbClr val="8A5A00"/>
                </a:solidFill>
              </a:rPr>
              <a:t>•  Misloads stay at or below baseline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C868453-84F8-4951-A55C-20C618E37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276600"/>
            <a:ext cx="33528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C2293C8-FD75-4D85-9EDB-1A3A863D3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38137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8A5A00"/>
                </a:solidFill>
              </a:defRPr>
            </a:pPr>
            <a:r>
              <a:rPr sz="1125" b="1">
                <a:solidFill>
                  <a:srgbClr val="8A5A00"/>
                </a:solidFill>
              </a:rPr>
              <a:t>•  No net headcount is added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64BE893-9068-4778-8BB9-D95C63842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867150"/>
            <a:ext cx="3352800" cy="419100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115BBEB-CE3F-41C4-A70E-470EE148C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971925"/>
            <a:ext cx="3028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8A5A00"/>
                </a:solidFill>
              </a:defRPr>
            </a:pPr>
            <a:r>
              <a:rPr sz="1125" b="1">
                <a:solidFill>
                  <a:srgbClr val="8A5A00"/>
                </a:solidFill>
              </a:rPr>
              <a:t>•  Customer promise is protected</a:t>
            </a:r>
          </a:p>
        </p:txBody>
      </p:sp>
    </p:spTree>
    <p:extLst>
      <p:ext uri="{BB962C8B-B14F-4D97-AF65-F5344CB8AC3E}">
        <p14:creationId xmlns:p14="http://schemas.microsoft.com/office/powerpoint/2010/main" val="13492032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5200001-C6F2-455F-BA71-811A4B80D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MEASURE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FDBC73-7CF3-4D74-B1DD-76DFFF179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Measurement follows the van-day through five process stages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683B3B0-544D-48CA-87CF-1A4246519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64C4FE-34D8-41CD-A4DA-5DF51EE43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211E74-28C5-472A-B16C-BBDED3589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D270BC-6F93-41A6-98AE-21496756B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193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282DFB-5BF8-4F86-B2A8-6138676E6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64795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Sort complete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01BF40-06D5-4846-8B2B-4CEB2C418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7775" y="215265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E86F2A-0553-4421-B4D5-03E05FC08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2514600" y="2095500"/>
            <a:ext cx="13335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C04AC7-50CA-4F82-909D-0F7573A1B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885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AE2653-69B1-4DEE-A850-AC14BA2BB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20193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382570-9F8D-4A36-87B6-565BC2456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264795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Staging queue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675617-D3B2-4EE0-9574-839811298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15265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B51243-7056-4D9D-A0EB-8D09E648A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4657725" y="2095500"/>
            <a:ext cx="13335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BBAB43-76BF-4399-9C6B-787091BAD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885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463DC7-D5EC-47A8-A2EA-BC8E7642D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0193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7EE7AB-E85C-44A0-8391-27A4E6004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64795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Load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C81ED9-E4E3-4E50-9B66-1A1FD92E2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4025" y="215265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37A95E-F421-42DA-BD2D-D0C41961C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6800850" y="2095500"/>
            <a:ext cx="13335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441D23-DE3A-4458-928C-2C4185F0D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8975" y="1885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18E3751-8406-4A83-9DE3-04998E84B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8975" y="20193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7FE6BA6-1145-4975-972C-02A03D327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475" y="264795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Verify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4089E3E-E949-457C-8894-F23D62297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15265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5848C5A-EAA4-4EAF-A00F-32B040BBD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8943975" y="2095500"/>
            <a:ext cx="13335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7A09E0B-D4C4-4C18-83F4-E2BAD7FE1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885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AF97EDB-5EF3-4102-8FE9-CB0C7A6DC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0193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56A4C50-384F-4266-B842-44DBF7F1E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647950"/>
            <a:ext cx="95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Dispatch release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AE48AC9-FE9D-4370-B644-2383C85E1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10420350" cy="17526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D2A037-B8EA-4691-ABB1-68536E235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719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1F33"/>
                </a:solidFill>
              </a:defRPr>
            </a:pPr>
            <a:r>
              <a:rPr sz="1350" b="1">
                <a:solidFill>
                  <a:srgbClr val="0B1F33"/>
                </a:solidFill>
              </a:rPr>
              <a:t>Operational definitions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045AFEE-11CB-41CB-BDF5-B816E2086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91000"/>
            <a:ext cx="476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Dock-to-depart: first loading scan to geofence departure</a:t>
            </a:r>
          </a:p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On-time delivery: delivered on or before promised timestamp</a:t>
            </a:r>
          </a:p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First-attempt failure: delivery not completed on initial customer visit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16E68F1-410B-4FDD-8317-FFB7D49A4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7719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1F33"/>
                </a:solidFill>
              </a:defRPr>
            </a:pPr>
            <a:r>
              <a:rPr sz="1350" b="1">
                <a:solidFill>
                  <a:srgbClr val="0B1F33"/>
                </a:solidFill>
              </a:rPr>
              <a:t>Data controls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FCCEE8F-9CB3-41F4-98F7-640EA4992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191000"/>
            <a:ext cx="3714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Unique van-date key</a:t>
            </a:r>
          </a:p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Valid timestamp order</a:t>
            </a:r>
          </a:p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Required fields complete</a:t>
            </a:r>
          </a:p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Rates constrained to 0% to 100%</a:t>
            </a:r>
          </a:p>
        </p:txBody>
      </p:sp>
    </p:spTree>
    <p:extLst>
      <p:ext uri="{BB962C8B-B14F-4D97-AF65-F5344CB8AC3E}">
        <p14:creationId xmlns:p14="http://schemas.microsoft.com/office/powerpoint/2010/main" val="180135491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436EF06-D690-4D26-8672-91AD874C8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ANALYZE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F73CB7-85CE-42A5-8231-355DEF3FD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The staging queue is the largest controllable contributor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2ADA85-95AD-4FAF-ABF8-824B1B437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70D66F-503A-4AE4-BC07-7599558DB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77D9FC-3EE2-4C22-89BF-1FE026F91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B1F33"/>
                </a:solidFill>
              </a:defRPr>
            </a:pPr>
            <a:r>
              <a:rPr sz="1125" b="1">
                <a:solidFill>
                  <a:srgbClr val="0B1F33"/>
                </a:solidFill>
              </a:rPr>
              <a:t>Share of excess dock time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0A5BF8-5E87-46E7-A464-713C09ADC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81225"/>
            <a:ext cx="1466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Staging queue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6AE1B3-7419-4B23-8A53-C8B978F01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114550"/>
            <a:ext cx="4000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D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9B55F1-8510-4C5A-BFA4-A2D7B0B5E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114550"/>
            <a:ext cx="4000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6F7423-8661-4EF7-A9CF-B525D370A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17170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60%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C383EC-C528-4C61-8A1B-5FCCC88AA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33675"/>
            <a:ext cx="1466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Load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7FB327-21D9-47FA-8077-308A8B689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667000"/>
            <a:ext cx="4000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D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F13520-7980-4742-9887-4DAB98427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667000"/>
            <a:ext cx="10668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C1DDF1-FE3B-4D37-91EF-C15EF9FE7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241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16%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70BE9B-0A0F-4508-A02B-EF1B82E8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1466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Verify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A022F59-DABF-483A-ABBA-98B5BB381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219450"/>
            <a:ext cx="4000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D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75D353-AA45-422C-BE35-2A5868BCE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219450"/>
            <a:ext cx="666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96DD65-324B-4B2F-8C34-1CD7C43D3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27660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10%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2BDFC7-2EE9-422C-A500-402B152F7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1466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Dispatch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194494-5CC1-487A-9723-A8C219DC2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771900"/>
            <a:ext cx="4000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D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4D863D-BDBE-4F21-A084-C002845C4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771900"/>
            <a:ext cx="5334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AB555B-5FB5-4999-95F9-15B8D8EDE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8290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8%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5BD03C0-C648-4EEA-97F4-3C7BD5D33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91025"/>
            <a:ext cx="1466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5E7184"/>
                </a:solidFill>
              </a:defRPr>
            </a:pPr>
            <a:r>
              <a:rPr sz="1050" b="0">
                <a:solidFill>
                  <a:srgbClr val="5E7184"/>
                </a:solidFill>
              </a:rPr>
              <a:t>Sort handoff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3AFE444-F430-4CD9-B7F3-DFA755F4E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4324350"/>
            <a:ext cx="4000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DF4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3505AD3-31F5-4E96-BB69-29D1EC409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4324350"/>
            <a:ext cx="4000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21C4D2-CD61-4A42-905A-7689887F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38150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B1F33"/>
                </a:solidFill>
              </a:defRPr>
            </a:pPr>
            <a:r>
              <a:rPr sz="1050" b="1">
                <a:solidFill>
                  <a:srgbClr val="0B1F33"/>
                </a:solidFill>
              </a:rPr>
              <a:t>6%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951CD29-AC45-47EE-AAC3-90D09FAC2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1714500"/>
            <a:ext cx="3638550" cy="3219450"/>
          </a:xfrm>
          <a:prstGeom xmlns:a="http://schemas.openxmlformats.org/drawingml/2006/main" prst="roundRect">
            <a:avLst>
              <a:gd name="adj" fmla="val 3550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F59E0B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C11394-E2ED-4CB4-9797-AA15DB1B2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1714500"/>
            <a:ext cx="66675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E16443D-FF27-43AC-AEBE-85C16B20C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8859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Root-cause logic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330F0AD-C040-4F04-96F9-76BFA8B20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38375"/>
            <a:ext cx="32385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1. Vans wait after sort completion.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2. Staging locations are released in batches.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3. Release rules use fixed waves, not readiness.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4. Exceptions lack an owner and escalation time.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Root cause: batch-based staging and weak exception ownership.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2B939D1-6C82-49D4-B15A-A0F0637A6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429250"/>
            <a:ext cx="8458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87F73"/>
                </a:solidFill>
              </a:defRPr>
            </a:pPr>
            <a:r>
              <a:rPr sz="1200" b="1">
                <a:solidFill>
                  <a:srgbClr val="087F73"/>
                </a:solidFill>
              </a:rPr>
              <a:t>The model treats this as a hypothesis to validate on-site, not as proven causality.</a:t>
            </a:r>
          </a:p>
        </p:txBody>
      </p:sp>
    </p:spTree>
    <p:extLst>
      <p:ext uri="{BB962C8B-B14F-4D97-AF65-F5344CB8AC3E}">
        <p14:creationId xmlns:p14="http://schemas.microsoft.com/office/powerpoint/2010/main" val="9903663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7EA02A-53B3-4DBF-9A5B-2A85643A8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IMPROVE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592563-7EDB-406E-ADC1-49D5A5E9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The pilot combines flow, visibility, and exception ownership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F27001-FFA4-47BC-8664-020BC559B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52EA40-587A-4C59-A253-6EED130F2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009153-1A4F-4267-A091-E89ED0AD8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49530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90BEAB-6B45-499D-B5B9-D0A75A0E5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66675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FEDE14-FEAB-4FF8-A693-2835DBE8F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2880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Readiness release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124CEA-B181-416D-B835-87F5DABC4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81225"/>
            <a:ext cx="45529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Release vans when carts, packages, and driver are ready, rather than waiting for a fixed batch.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A82490-B74F-46EC-96A2-674D97EEB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657350"/>
            <a:ext cx="49530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E89731-4C69-43F1-A3F8-298D502E4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657350"/>
            <a:ext cx="66675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DC2109-5AE4-431D-8C02-36C8A0EDA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82880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Visual staging lanes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9BD12B-16D8-4AC2-99BF-4279A9DF4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181225"/>
            <a:ext cx="45529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Use clear lane IDs and a single status board to reduce searching and handoff ambiguity.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54B369-FB6C-46B8-AA7E-E6F3A0986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38550"/>
            <a:ext cx="49530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1CF1B5-1D9D-4D18-A4AB-C113ED8BE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38550"/>
            <a:ext cx="66675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9E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682693-2F18-4330-81DD-D0F725F22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Two flex roles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E2D8F8-54C6-4021-BBD8-B15A22AA5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62425"/>
            <a:ext cx="45529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Reassign existing trained staff during the departure peak. The financial model includes their opportunity cost.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43667E-EBDB-41E9-9BA1-AD3ADBDF4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638550"/>
            <a:ext cx="49530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8D8CD6-43A5-48C6-826E-1C08DA809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638550"/>
            <a:ext cx="66675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05BE038-A9ED-4C4B-8893-AC9F7589A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810000"/>
            <a:ext cx="4552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0B1F33"/>
                </a:solidFill>
              </a:defRPr>
            </a:pPr>
            <a:r>
              <a:rPr sz="1275" b="1">
                <a:solidFill>
                  <a:srgbClr val="0B1F33"/>
                </a:solidFill>
              </a:rPr>
              <a:t>Exception clock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502E89-8108-4A0D-9E52-E49AD895A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162425"/>
            <a:ext cx="45529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E7184"/>
                </a:solidFill>
              </a:defRPr>
            </a:pPr>
            <a:r>
              <a:rPr sz="1200" b="0">
                <a:solidFill>
                  <a:srgbClr val="5E7184"/>
                </a:solidFill>
              </a:rPr>
              <a:t>Assign one owner and a five-minute escalation point for missing package, device, and route issues.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DF15C5-7098-4EF4-BAF5-CCEEB42A5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5772150"/>
            <a:ext cx="899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B1F33"/>
                </a:solidFill>
              </a:defRPr>
            </a:pPr>
            <a:r>
              <a:rPr sz="1200" b="1">
                <a:solidFill>
                  <a:srgbClr val="0B1F33"/>
                </a:solidFill>
              </a:rPr>
              <a:t>Pilot design: two-week baseline, three-week intervention, then four weeks of post-period monitoring.</a:t>
            </a:r>
          </a:p>
        </p:txBody>
      </p:sp>
    </p:spTree>
    <p:extLst>
      <p:ext uri="{BB962C8B-B14F-4D97-AF65-F5344CB8AC3E}">
        <p14:creationId xmlns:p14="http://schemas.microsoft.com/office/powerpoint/2010/main" val="32807104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765C1C1-625E-42F6-8B37-60C40F019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PILOT AND POST RESULTS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09FF1F-0A95-41CA-B96C-677AC7E03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The modeled improvement is broad, not dependent on one KPI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732412-57FD-4290-9647-BB3D99924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F997A6-BE94-4C18-9E0E-A5D82552D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690041-83CF-4AC5-91A5-EBFA0D90E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14500"/>
            <a:ext cx="4095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539AF9-39D7-4BF7-B516-B3403EA52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47850"/>
            <a:ext cx="38290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Metric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F610E3-81D4-4A46-A983-69D7D7759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1714500"/>
            <a:ext cx="1981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23FF55-2CA3-453F-BC77-482BE6DB8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184785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Baseline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6770A5-FE2A-4EAC-AEB7-278A282C2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714500"/>
            <a:ext cx="2076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AF3295-59C3-4D64-8A5E-E43F33695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8478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Post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B813EC-D36A-4094-9F03-66DDD02D4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714500"/>
            <a:ext cx="22669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5F54FC-313B-4C2B-B82A-B82CC65F3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84785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Change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6E0D70-2CD7-4FDB-A764-148DECC25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71700"/>
            <a:ext cx="4095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7026EC-3B8D-49A8-9A78-CD5C87D9F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71725"/>
            <a:ext cx="3829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42536"/>
                </a:solidFill>
              </a:defRPr>
            </a:pPr>
            <a:r>
              <a:rPr sz="1050" b="1">
                <a:solidFill>
                  <a:srgbClr val="142536"/>
                </a:solidFill>
              </a:rPr>
              <a:t>Dock-to-depart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2C06E0-33A4-40F1-BA46-AAA02EC6C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171700"/>
            <a:ext cx="19812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6562AD-D59C-4A79-B11C-140071474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371725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42536"/>
                </a:solidFill>
              </a:defRPr>
            </a:pPr>
            <a:r>
              <a:rPr sz="1050" b="0">
                <a:solidFill>
                  <a:srgbClr val="142536"/>
                </a:solidFill>
              </a:rPr>
              <a:t>14.60 min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E008E2-297D-410D-B9F6-6D1A1D088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171700"/>
            <a:ext cx="20764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2BFC01-CAB5-4730-8627-3F72E62B0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37172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42536"/>
                </a:solidFill>
              </a:defRPr>
            </a:pPr>
            <a:r>
              <a:rPr sz="1050" b="0">
                <a:solidFill>
                  <a:srgbClr val="142536"/>
                </a:solidFill>
              </a:rPr>
              <a:t>11.39 min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33196FD-EF0B-47D1-A0DD-1173A5FA0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171700"/>
            <a:ext cx="22669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D2B3EE-703C-4F9D-9DF4-0579D2FC7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371725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87F73"/>
                </a:solidFill>
              </a:defRPr>
            </a:pPr>
            <a:r>
              <a:rPr sz="1125" b="1">
                <a:solidFill>
                  <a:srgbClr val="087F73"/>
                </a:solidFill>
              </a:rPr>
              <a:t>22.0% lower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B1BFF1-F9DD-46B2-A655-C52A5B2ED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0350"/>
            <a:ext cx="4095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2EF598-7D34-40F3-86FD-0707E7570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00375"/>
            <a:ext cx="3829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42536"/>
                </a:solidFill>
              </a:defRPr>
            </a:pPr>
            <a:r>
              <a:rPr sz="1050" b="1">
                <a:solidFill>
                  <a:srgbClr val="142536"/>
                </a:solidFill>
              </a:rPr>
              <a:t>On-time delivery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9E05C8-A56C-40B6-95F4-D16B1CC4E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19812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15FFB7C-18C2-423F-AD96-E17634C5A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000375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42536"/>
                </a:solidFill>
              </a:defRPr>
            </a:pPr>
            <a:r>
              <a:rPr sz="1050" b="0">
                <a:solidFill>
                  <a:srgbClr val="142536"/>
                </a:solidFill>
              </a:rPr>
              <a:t>80.2%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D58D80-8984-4C0B-9E1F-383A36FA9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800350"/>
            <a:ext cx="20764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6C53C97-89EB-4CAE-8D18-F5321D091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00037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42536"/>
                </a:solidFill>
              </a:defRPr>
            </a:pPr>
            <a:r>
              <a:rPr sz="1050" b="0">
                <a:solidFill>
                  <a:srgbClr val="142536"/>
                </a:solidFill>
              </a:rPr>
              <a:t>95.6%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E91772B-373D-4450-AE01-73E6DD49C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800350"/>
            <a:ext cx="22669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163E491-B0EF-45CA-BC3A-ABD718F41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000375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87F73"/>
                </a:solidFill>
              </a:defRPr>
            </a:pPr>
            <a:r>
              <a:rPr sz="1125" b="1">
                <a:solidFill>
                  <a:srgbClr val="087F73"/>
                </a:solidFill>
              </a:rPr>
              <a:t>+15.4 pp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53E55A6-14AB-45BD-9870-8A1079C5B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4095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CE8F7E6-388F-49C4-A964-8846C72B4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29025"/>
            <a:ext cx="3829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42536"/>
                </a:solidFill>
              </a:defRPr>
            </a:pPr>
            <a:r>
              <a:rPr sz="1050" b="1">
                <a:solidFill>
                  <a:srgbClr val="142536"/>
                </a:solidFill>
              </a:rPr>
              <a:t>First-attempt failure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9BA64BB-DEDF-401C-B449-88B361EF7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429000"/>
            <a:ext cx="19812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9294C7C-D706-48FC-B3BF-A8DE84016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629025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42536"/>
                </a:solidFill>
              </a:defRPr>
            </a:pPr>
            <a:r>
              <a:rPr sz="1050" b="0">
                <a:solidFill>
                  <a:srgbClr val="142536"/>
                </a:solidFill>
              </a:rPr>
              <a:t>5.08%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0B5DA52-8636-4418-9622-CD5592FCD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429000"/>
            <a:ext cx="20764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C319464-1720-465D-8CA3-E81BB9453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62902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42536"/>
                </a:solidFill>
              </a:defRPr>
            </a:pPr>
            <a:r>
              <a:rPr sz="1050" b="0">
                <a:solidFill>
                  <a:srgbClr val="142536"/>
                </a:solidFill>
              </a:rPr>
              <a:t>3.28%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E1F14E4-6230-4E22-A105-BF02DBD4C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429000"/>
            <a:ext cx="22669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5788964-954B-4064-8273-329AA7D9D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629025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87F73"/>
                </a:solidFill>
              </a:defRPr>
            </a:pPr>
            <a:r>
              <a:rPr sz="1125" b="1">
                <a:solidFill>
                  <a:srgbClr val="087F73"/>
                </a:solidFill>
              </a:rPr>
              <a:t>35.4% lower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B925066-CB2B-45D0-9BE1-D5C52EDFA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4095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43DE953-9B71-4C9F-99DA-2CB51036C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57675"/>
            <a:ext cx="3829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42536"/>
                </a:solidFill>
              </a:defRPr>
            </a:pPr>
            <a:r>
              <a:rPr sz="1050" b="1">
                <a:solidFill>
                  <a:srgbClr val="142536"/>
                </a:solidFill>
              </a:rPr>
              <a:t>Overtime per van-day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318A343-86BD-4B60-887E-5537F6DC3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057650"/>
            <a:ext cx="19812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33019E3-1BC9-4A2C-957B-05D5A8F9E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257675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42536"/>
                </a:solidFill>
              </a:defRPr>
            </a:pPr>
            <a:r>
              <a:rPr sz="1050" b="0">
                <a:solidFill>
                  <a:srgbClr val="142536"/>
                </a:solidFill>
              </a:rPr>
              <a:t>20.91 hr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38CF14A-8365-4510-B420-22BC37BE1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057650"/>
            <a:ext cx="20764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D50F927-5120-4808-940E-731E67AF3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25767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142536"/>
                </a:solidFill>
              </a:defRPr>
            </a:pPr>
            <a:r>
              <a:rPr sz="1050" b="0">
                <a:solidFill>
                  <a:srgbClr val="142536"/>
                </a:solidFill>
              </a:rPr>
              <a:t>9.99 hr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24BFDDF-36AA-4D45-8244-4FC0D84B8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057650"/>
            <a:ext cx="22669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7F9"/>
          </a:solidFill>
          <a:ln xmlns:a="http://schemas.openxmlformats.org/drawingml/2006/main" w="9525">
            <a:solidFill>
              <a:srgbClr val="CBD8E1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C1D5843-5FE5-4784-9B72-1DC674B09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257675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87F73"/>
                </a:solidFill>
              </a:defRPr>
            </a:pPr>
            <a:r>
              <a:rPr sz="1125" b="1">
                <a:solidFill>
                  <a:srgbClr val="087F73"/>
                </a:solidFill>
              </a:rPr>
              <a:t>52.2% lower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7E9985F-4145-48D4-8596-9F88231E8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1042035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9525">
            <a:solidFill>
              <a:srgbClr val="13B8A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FD93738-2F9F-4712-9224-CDD156653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38750"/>
            <a:ext cx="9886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87F73"/>
                </a:solidFill>
              </a:defRPr>
            </a:pPr>
            <a:r>
              <a:rPr sz="1275" b="1">
                <a:solidFill>
                  <a:srgbClr val="087F73"/>
                </a:solidFill>
              </a:rPr>
              <a:t>Theoretical departure capacity rises 28.2% because capacity is inversely proportional to cycle time. This is not a forecast of packages delivered or customer demand.</a:t>
            </a:r>
          </a:p>
        </p:txBody>
      </p:sp>
    </p:spTree>
    <p:extLst>
      <p:ext uri="{BB962C8B-B14F-4D97-AF65-F5344CB8AC3E}">
        <p14:creationId xmlns:p14="http://schemas.microsoft.com/office/powerpoint/2010/main" val="212126020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ED154BE-54F9-47E9-A4CB-CAD18D54D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IMPLEMENTATION ROADMAP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1C1134-8376-49A3-A614-390972713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B1F33"/>
                </a:solidFill>
              </a:defRPr>
            </a:pPr>
            <a:r>
              <a:rPr sz="2250" b="1">
                <a:solidFill>
                  <a:srgbClr val="0B1F33"/>
                </a:solidFill>
              </a:rPr>
              <a:t>Rollout uses readiness gates instead of a calendar promise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243798-894D-4AB7-A875-4253826E5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10972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ADB253-D194-4E3B-8755-8BD7AFF36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19850"/>
            <a:ext cx="476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293A3"/>
                </a:solidFill>
              </a:defRPr>
            </a:pPr>
            <a:r>
              <a:rPr sz="825" b="1">
                <a:solidFill>
                  <a:srgbClr val="8293A3"/>
                </a:solidFill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61C987-0997-4B61-886C-40A40BCB0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AD9EB1-2E3E-4738-A771-62F843236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71675"/>
            <a:ext cx="609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544CE9-CCAC-4E2D-B8CA-5E9104B0E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05025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993701-9F30-4445-8562-89EA57576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3000375" y="2047875"/>
            <a:ext cx="13335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A4B381-70C7-4F8B-8EFC-C2BDE5CDD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224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0B1F33"/>
                </a:solidFill>
              </a:defRPr>
            </a:pPr>
            <a:r>
              <a:rPr sz="1500" b="1">
                <a:solidFill>
                  <a:srgbClr val="0B1F33"/>
                </a:solidFill>
              </a:rPr>
              <a:t>Validate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C2B9BB-20CA-4D50-85F2-72C52FC00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14287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BDA013-F5D7-405C-AAB8-3A3A3655F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05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Weeks 0 to 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142FB2-6389-4507-8111-071020254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22479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Confirm timestamps, staffing assumptions, and baseline stability.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EE339F-A4AB-40B6-8968-43E6BEC7B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8097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B8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3F5BB6-F0F9-4375-BBCE-591167959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971675"/>
            <a:ext cx="609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EB2DA2-D9C8-413F-B16B-A3D8E750E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105025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E1D5C5-B2A5-41A5-A6C9-43F280DE8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5648325" y="2047875"/>
            <a:ext cx="13335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46C5720-2521-4C8F-ACCF-EFCFF7278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667000"/>
            <a:ext cx="224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0B1F33"/>
                </a:solidFill>
              </a:defRPr>
            </a:pPr>
            <a:r>
              <a:rPr sz="1500" b="1">
                <a:solidFill>
                  <a:srgbClr val="0B1F33"/>
                </a:solidFill>
              </a:rPr>
              <a:t>Pilot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669C746-0644-4027-8CBE-10787A52F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048000"/>
            <a:ext cx="14287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C5E8AA-AB48-4B7F-BBE1-2B4734439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105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Weeks 3 to 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2161A34-ADB9-44B8-B2F2-8FC5B2CF9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562350"/>
            <a:ext cx="22479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Run one departure wave with daily stand-ups and exception logging.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7405F4-C4BB-4282-90C8-F1F9B0C0C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8097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9BF01B-DB1D-4265-A1E5-893BBA685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971675"/>
            <a:ext cx="609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3C571B-51FD-4B0E-9105-4A869BDDA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105025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9DEAF5-0345-4E5F-AEA7-D44D940A5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8296275" y="2047875"/>
            <a:ext cx="13335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8293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E899B72-A753-4E28-96AA-4EA3DBD42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667000"/>
            <a:ext cx="224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0B1F33"/>
                </a:solidFill>
              </a:defRPr>
            </a:pPr>
            <a:r>
              <a:rPr sz="1500" b="1">
                <a:solidFill>
                  <a:srgbClr val="0B1F33"/>
                </a:solidFill>
              </a:rPr>
              <a:t>Stabilize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AB311B6-49E2-4671-B6FD-E0671D8A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048000"/>
            <a:ext cx="14287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DEF6040-6640-44FD-BA91-E78782C27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05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Weeks 6 to 7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98E12DA-F3FF-4DC4-8F87-C297815C2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562350"/>
            <a:ext cx="22479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Require two weeks above target with guardrails in control.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9CE4C35-A7C3-4153-A340-6FCAA4C64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80975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1F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75DF43E-74D2-47AF-9A5D-754629358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971675"/>
            <a:ext cx="609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A3291A1-F2F9-48B2-B3FF-6F039101A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667000"/>
            <a:ext cx="224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0B1F33"/>
                </a:solidFill>
              </a:defRPr>
            </a:pPr>
            <a:r>
              <a:rPr sz="1500" b="1">
                <a:solidFill>
                  <a:srgbClr val="0B1F33"/>
                </a:solidFill>
              </a:rPr>
              <a:t>Scale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C64BDC9-298F-4D02-9D49-37BADB6A4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048000"/>
            <a:ext cx="1428750" cy="3048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E7F8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6FAC261-BBAA-443D-8174-943FD3C20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105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87F73"/>
                </a:solidFill>
              </a:defRPr>
            </a:pPr>
            <a:r>
              <a:rPr sz="900" b="1">
                <a:solidFill>
                  <a:srgbClr val="087F73"/>
                </a:solidFill>
              </a:rPr>
              <a:t>Weeks 8 to 12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B6E51FC-AD47-4E7F-A969-4DEDDD0AE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562350"/>
            <a:ext cx="22479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E7184"/>
                </a:solidFill>
              </a:defRPr>
            </a:pPr>
            <a:r>
              <a:rPr sz="1125" b="0">
                <a:solidFill>
                  <a:srgbClr val="5E7184"/>
                </a:solidFill>
              </a:rPr>
              <a:t>Expand by wave, then by site, with a rollback owner named.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0459118-4D03-4578-B5B0-929C16DF2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104203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F59E0B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97AEBD9-1E8D-4465-807F-6E5211B33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38750"/>
            <a:ext cx="988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7A4D00"/>
                </a:solidFill>
              </a:defRPr>
            </a:pPr>
            <a:r>
              <a:rPr sz="1275" b="1">
                <a:solidFill>
                  <a:srgbClr val="7A4D00"/>
                </a:solidFill>
              </a:rPr>
              <a:t>Gate to scale: on-time delivery ≥ 95%, dock-to-depart ≤ 12 minutes, no safety deterioration, and no increase in misloads.</a:t>
            </a:r>
          </a:p>
        </p:txBody>
      </p:sp>
    </p:spTree>
    <p:extLst>
      <p:ext uri="{BB962C8B-B14F-4D97-AF65-F5344CB8AC3E}">
        <p14:creationId xmlns:p14="http://schemas.microsoft.com/office/powerpoint/2010/main" val="176136423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2026-08-13T13:22:10.5290000Z</dcterms:created>
  <dcterms:modified xsi:type="dcterms:W3CDTF">2026-08-13T13:22:10.5290000Z</dcterms:modified>
</coreProperties>
</file>